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3"/>
  </p:notesMasterIdLst>
  <p:sldIdLst>
    <p:sldId id="256" r:id="rId2"/>
    <p:sldId id="264" r:id="rId3"/>
    <p:sldId id="265" r:id="rId4"/>
    <p:sldId id="297" r:id="rId5"/>
    <p:sldId id="270" r:id="rId6"/>
    <p:sldId id="360" r:id="rId7"/>
    <p:sldId id="379" r:id="rId8"/>
    <p:sldId id="284" r:id="rId9"/>
    <p:sldId id="286" r:id="rId10"/>
    <p:sldId id="287" r:id="rId11"/>
    <p:sldId id="274" r:id="rId12"/>
    <p:sldId id="383" r:id="rId13"/>
    <p:sldId id="282" r:id="rId14"/>
    <p:sldId id="285" r:id="rId15"/>
    <p:sldId id="281" r:id="rId16"/>
    <p:sldId id="277" r:id="rId17"/>
    <p:sldId id="288" r:id="rId18"/>
    <p:sldId id="279" r:id="rId19"/>
    <p:sldId id="261" r:id="rId20"/>
    <p:sldId id="257" r:id="rId21"/>
    <p:sldId id="263" r:id="rId22"/>
    <p:sldId id="275" r:id="rId23"/>
    <p:sldId id="293" r:id="rId24"/>
    <p:sldId id="380" r:id="rId25"/>
    <p:sldId id="332" r:id="rId26"/>
    <p:sldId id="356" r:id="rId27"/>
    <p:sldId id="365" r:id="rId28"/>
    <p:sldId id="359" r:id="rId29"/>
    <p:sldId id="296" r:id="rId30"/>
    <p:sldId id="366" r:id="rId31"/>
    <p:sldId id="367" r:id="rId32"/>
    <p:sldId id="368" r:id="rId33"/>
    <p:sldId id="369" r:id="rId34"/>
    <p:sldId id="370" r:id="rId35"/>
    <p:sldId id="289" r:id="rId36"/>
    <p:sldId id="295" r:id="rId37"/>
    <p:sldId id="291" r:id="rId38"/>
    <p:sldId id="292" r:id="rId39"/>
    <p:sldId id="371" r:id="rId40"/>
    <p:sldId id="372" r:id="rId41"/>
    <p:sldId id="294" r:id="rId42"/>
    <p:sldId id="373" r:id="rId43"/>
    <p:sldId id="374" r:id="rId44"/>
    <p:sldId id="375" r:id="rId45"/>
    <p:sldId id="377" r:id="rId46"/>
    <p:sldId id="376" r:id="rId47"/>
    <p:sldId id="259" r:id="rId48"/>
    <p:sldId id="361" r:id="rId49"/>
    <p:sldId id="381" r:id="rId50"/>
    <p:sldId id="384" r:id="rId51"/>
    <p:sldId id="362"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591A76-D8C7-4525-AB3F-55269099D90C}">
          <p14:sldIdLst>
            <p14:sldId id="256"/>
            <p14:sldId id="264"/>
            <p14:sldId id="265"/>
            <p14:sldId id="297"/>
            <p14:sldId id="270"/>
            <p14:sldId id="360"/>
          </p14:sldIdLst>
        </p14:section>
        <p14:section name="Part A - Text Mining for beginners" id="{0447DDF4-4516-474F-94CB-B495A63097B5}">
          <p14:sldIdLst>
            <p14:sldId id="379"/>
            <p14:sldId id="284"/>
            <p14:sldId id="286"/>
            <p14:sldId id="287"/>
            <p14:sldId id="274"/>
            <p14:sldId id="383"/>
            <p14:sldId id="282"/>
            <p14:sldId id="285"/>
            <p14:sldId id="281"/>
            <p14:sldId id="277"/>
            <p14:sldId id="288"/>
            <p14:sldId id="279"/>
            <p14:sldId id="261"/>
            <p14:sldId id="257"/>
            <p14:sldId id="263"/>
          </p14:sldIdLst>
        </p14:section>
        <p14:section name="PART B - Text Mining prerequistes" id="{3DC38CAB-54AB-44CC-A8D4-583979156B48}">
          <p14:sldIdLst>
            <p14:sldId id="275"/>
            <p14:sldId id="293"/>
            <p14:sldId id="380"/>
            <p14:sldId id="332"/>
            <p14:sldId id="356"/>
            <p14:sldId id="365"/>
            <p14:sldId id="359"/>
            <p14:sldId id="296"/>
            <p14:sldId id="366"/>
            <p14:sldId id="367"/>
            <p14:sldId id="368"/>
            <p14:sldId id="369"/>
            <p14:sldId id="370"/>
            <p14:sldId id="289"/>
            <p14:sldId id="295"/>
            <p14:sldId id="291"/>
            <p14:sldId id="292"/>
            <p14:sldId id="371"/>
            <p14:sldId id="372"/>
            <p14:sldId id="294"/>
            <p14:sldId id="373"/>
            <p14:sldId id="374"/>
            <p14:sldId id="375"/>
            <p14:sldId id="377"/>
            <p14:sldId id="376"/>
            <p14:sldId id="259"/>
            <p14:sldId id="361"/>
            <p14:sldId id="381"/>
            <p14:sldId id="384"/>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A5E2"/>
    <a:srgbClr val="A9249B"/>
    <a:srgbClr val="90A7BA"/>
    <a:srgbClr val="145ADD"/>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4" autoAdjust="0"/>
    <p:restoredTop sz="94660"/>
  </p:normalViewPr>
  <p:slideViewPr>
    <p:cSldViewPr snapToGrid="0">
      <p:cViewPr>
        <p:scale>
          <a:sx n="75" d="100"/>
          <a:sy n="75" d="100"/>
        </p:scale>
        <p:origin x="339" y="-1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imge\Dropbox\Tim\AHT\CURSOR%20Geelhaar%202025%20Hospitalitas%20online%20appendix.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imge\Dropbox\Tim\AHT\CURSOR%20Geelhaar%202025%20Hospitalitas%20online%20appendix.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imge\Dropbox\Tim\AHT\CURSOR%20Geelhaar%202025%20Hospitalitas%20online%20appendix.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de-DE"/>
              <a:t>Constitution of the hospitality corpus</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de-DE"/>
        </a:p>
      </c:txPr>
    </c:title>
    <c:autoTitleDeleted val="0"/>
    <c:plotArea>
      <c:layout/>
      <c:barChart>
        <c:barDir val="col"/>
        <c:grouping val="clustered"/>
        <c:varyColors val="0"/>
        <c:ser>
          <c:idx val="0"/>
          <c:order val="0"/>
          <c:tx>
            <c:strRef>
              <c:f>analysis!$C$20</c:f>
              <c:strCache>
                <c:ptCount val="1"/>
                <c:pt idx="0">
                  <c:v>Authors</c:v>
                </c:pt>
              </c:strCache>
            </c:strRef>
          </c:tx>
          <c:spPr>
            <a:solidFill>
              <a:schemeClr val="accent1"/>
            </a:solidFill>
            <a:ln>
              <a:noFill/>
            </a:ln>
            <a:effectLst/>
          </c:spPr>
          <c:invertIfNegative val="0"/>
          <c:cat>
            <c:numRef>
              <c:f>analysis!$B$21:$B$36</c:f>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cat>
          <c:val>
            <c:numRef>
              <c:f>analysis!$C$21:$C$36</c:f>
              <c:numCache>
                <c:formatCode>General</c:formatCode>
                <c:ptCount val="16"/>
                <c:pt idx="0">
                  <c:v>15</c:v>
                </c:pt>
                <c:pt idx="1">
                  <c:v>24</c:v>
                </c:pt>
                <c:pt idx="2">
                  <c:v>28</c:v>
                </c:pt>
                <c:pt idx="3">
                  <c:v>35</c:v>
                </c:pt>
                <c:pt idx="4">
                  <c:v>42</c:v>
                </c:pt>
                <c:pt idx="5">
                  <c:v>31</c:v>
                </c:pt>
                <c:pt idx="6">
                  <c:v>46</c:v>
                </c:pt>
                <c:pt idx="7">
                  <c:v>18</c:v>
                </c:pt>
                <c:pt idx="8">
                  <c:v>15</c:v>
                </c:pt>
                <c:pt idx="9">
                  <c:v>11</c:v>
                </c:pt>
                <c:pt idx="10">
                  <c:v>22</c:v>
                </c:pt>
                <c:pt idx="11">
                  <c:v>14</c:v>
                </c:pt>
                <c:pt idx="12">
                  <c:v>13</c:v>
                </c:pt>
                <c:pt idx="13">
                  <c:v>9</c:v>
                </c:pt>
                <c:pt idx="14">
                  <c:v>20</c:v>
                </c:pt>
                <c:pt idx="15">
                  <c:v>8</c:v>
                </c:pt>
              </c:numCache>
            </c:numRef>
          </c:val>
          <c:extLst>
            <c:ext xmlns:c16="http://schemas.microsoft.com/office/drawing/2014/chart" uri="{C3380CC4-5D6E-409C-BE32-E72D297353CC}">
              <c16:uniqueId val="{00000000-1854-48B8-9C76-65AAC79A1C73}"/>
            </c:ext>
          </c:extLst>
        </c:ser>
        <c:ser>
          <c:idx val="1"/>
          <c:order val="1"/>
          <c:tx>
            <c:strRef>
              <c:f>analysis!$D$20</c:f>
              <c:strCache>
                <c:ptCount val="1"/>
                <c:pt idx="0">
                  <c:v>Texts</c:v>
                </c:pt>
              </c:strCache>
            </c:strRef>
          </c:tx>
          <c:spPr>
            <a:solidFill>
              <a:schemeClr val="accent2"/>
            </a:solidFill>
            <a:ln>
              <a:noFill/>
            </a:ln>
            <a:effectLst/>
          </c:spPr>
          <c:invertIfNegative val="0"/>
          <c:cat>
            <c:numRef>
              <c:f>analysis!$B$21:$B$36</c:f>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cat>
          <c:val>
            <c:numRef>
              <c:f>analysis!$D$21:$D$36</c:f>
              <c:numCache>
                <c:formatCode>General</c:formatCode>
                <c:ptCount val="16"/>
                <c:pt idx="0">
                  <c:v>23</c:v>
                </c:pt>
                <c:pt idx="1">
                  <c:v>32</c:v>
                </c:pt>
                <c:pt idx="2">
                  <c:v>50</c:v>
                </c:pt>
                <c:pt idx="3">
                  <c:v>45</c:v>
                </c:pt>
                <c:pt idx="4">
                  <c:v>73</c:v>
                </c:pt>
                <c:pt idx="5">
                  <c:v>51</c:v>
                </c:pt>
                <c:pt idx="6">
                  <c:v>55</c:v>
                </c:pt>
                <c:pt idx="7">
                  <c:v>21</c:v>
                </c:pt>
                <c:pt idx="8">
                  <c:v>16</c:v>
                </c:pt>
                <c:pt idx="9">
                  <c:v>11</c:v>
                </c:pt>
                <c:pt idx="10">
                  <c:v>23</c:v>
                </c:pt>
                <c:pt idx="11">
                  <c:v>17</c:v>
                </c:pt>
                <c:pt idx="12">
                  <c:v>13</c:v>
                </c:pt>
                <c:pt idx="13">
                  <c:v>16</c:v>
                </c:pt>
                <c:pt idx="14">
                  <c:v>27</c:v>
                </c:pt>
                <c:pt idx="15">
                  <c:v>9</c:v>
                </c:pt>
              </c:numCache>
            </c:numRef>
          </c:val>
          <c:extLst>
            <c:ext xmlns:c16="http://schemas.microsoft.com/office/drawing/2014/chart" uri="{C3380CC4-5D6E-409C-BE32-E72D297353CC}">
              <c16:uniqueId val="{00000001-1854-48B8-9C76-65AAC79A1C73}"/>
            </c:ext>
          </c:extLst>
        </c:ser>
        <c:dLbls>
          <c:showLegendKey val="0"/>
          <c:showVal val="0"/>
          <c:showCatName val="0"/>
          <c:showSerName val="0"/>
          <c:showPercent val="0"/>
          <c:showBubbleSize val="0"/>
        </c:dLbls>
        <c:gapWidth val="247"/>
        <c:axId val="520532703"/>
        <c:axId val="520533663"/>
      </c:barChart>
      <c:lineChart>
        <c:grouping val="standard"/>
        <c:varyColors val="0"/>
        <c:ser>
          <c:idx val="2"/>
          <c:order val="2"/>
          <c:tx>
            <c:strRef>
              <c:f>analysis!$E$20</c:f>
              <c:strCache>
                <c:ptCount val="1"/>
                <c:pt idx="0">
                  <c:v>Words (1000)</c:v>
                </c:pt>
              </c:strCache>
            </c:strRef>
          </c:tx>
          <c:spPr>
            <a:ln w="22225" cap="rnd">
              <a:solidFill>
                <a:schemeClr val="accent3"/>
              </a:solidFill>
              <a:round/>
            </a:ln>
            <a:effectLst/>
          </c:spPr>
          <c:marker>
            <c:symbol val="none"/>
          </c:marker>
          <c:val>
            <c:numRef>
              <c:f>analysis!$E$21:$E$36</c:f>
              <c:numCache>
                <c:formatCode>0.00</c:formatCode>
                <c:ptCount val="16"/>
                <c:pt idx="0">
                  <c:v>474.50299999999999</c:v>
                </c:pt>
                <c:pt idx="1">
                  <c:v>362.42399999999998</c:v>
                </c:pt>
                <c:pt idx="2">
                  <c:v>478.39400000000001</c:v>
                </c:pt>
                <c:pt idx="3">
                  <c:v>801.10299999999995</c:v>
                </c:pt>
                <c:pt idx="4">
                  <c:v>1106.6610000000001</c:v>
                </c:pt>
                <c:pt idx="5">
                  <c:v>1599.268</c:v>
                </c:pt>
                <c:pt idx="6">
                  <c:v>1255.866</c:v>
                </c:pt>
                <c:pt idx="7">
                  <c:v>688.11300000000006</c:v>
                </c:pt>
                <c:pt idx="8">
                  <c:v>815.61400000000003</c:v>
                </c:pt>
                <c:pt idx="9">
                  <c:v>340.846</c:v>
                </c:pt>
                <c:pt idx="10">
                  <c:v>1152.7809999999999</c:v>
                </c:pt>
                <c:pt idx="11">
                  <c:v>1059.848</c:v>
                </c:pt>
                <c:pt idx="12">
                  <c:v>427.61500000000001</c:v>
                </c:pt>
                <c:pt idx="13">
                  <c:v>531.88499999999999</c:v>
                </c:pt>
                <c:pt idx="14">
                  <c:v>709.154</c:v>
                </c:pt>
                <c:pt idx="15">
                  <c:v>229.316</c:v>
                </c:pt>
              </c:numCache>
            </c:numRef>
          </c:val>
          <c:smooth val="0"/>
          <c:extLst>
            <c:ext xmlns:c16="http://schemas.microsoft.com/office/drawing/2014/chart" uri="{C3380CC4-5D6E-409C-BE32-E72D297353CC}">
              <c16:uniqueId val="{00000002-1854-48B8-9C76-65AAC79A1C73}"/>
            </c:ext>
          </c:extLst>
        </c:ser>
        <c:dLbls>
          <c:showLegendKey val="0"/>
          <c:showVal val="0"/>
          <c:showCatName val="0"/>
          <c:showSerName val="0"/>
          <c:showPercent val="0"/>
          <c:showBubbleSize val="0"/>
        </c:dLbls>
        <c:marker val="1"/>
        <c:smooth val="0"/>
        <c:axId val="520524063"/>
        <c:axId val="520516383"/>
      </c:lineChart>
      <c:catAx>
        <c:axId val="52053270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de-DE"/>
          </a:p>
        </c:txPr>
        <c:crossAx val="520533663"/>
        <c:crosses val="autoZero"/>
        <c:auto val="1"/>
        <c:lblAlgn val="ctr"/>
        <c:lblOffset val="100"/>
        <c:noMultiLvlLbl val="0"/>
      </c:catAx>
      <c:valAx>
        <c:axId val="520533663"/>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e-DE"/>
          </a:p>
        </c:txPr>
        <c:crossAx val="520532703"/>
        <c:crosses val="autoZero"/>
        <c:crossBetween val="between"/>
      </c:valAx>
      <c:valAx>
        <c:axId val="520516383"/>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e-DE"/>
          </a:p>
        </c:txPr>
        <c:crossAx val="520524063"/>
        <c:crosses val="max"/>
        <c:crossBetween val="between"/>
      </c:valAx>
      <c:catAx>
        <c:axId val="520524063"/>
        <c:scaling>
          <c:orientation val="minMax"/>
        </c:scaling>
        <c:delete val="1"/>
        <c:axPos val="b"/>
        <c:majorTickMark val="out"/>
        <c:minorTickMark val="none"/>
        <c:tickLblPos val="nextTo"/>
        <c:crossAx val="520516383"/>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e-DE"/>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analysis!$C$67</c:f>
              <c:strCache>
                <c:ptCount val="1"/>
                <c:pt idx="0">
                  <c:v>Sum hospitalitas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chemeClr val="accent3"/>
                </a:solidFill>
              </a:ln>
              <a:effectLst/>
            </c:spPr>
            <c:trendlineType val="movingAvg"/>
            <c:period val="2"/>
            <c:dispRSqr val="0"/>
            <c:dispEq val="0"/>
          </c:trendline>
          <c:cat>
            <c:numRef>
              <c:f>analysis!$B$68:$B$83</c:f>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cat>
          <c:val>
            <c:numRef>
              <c:f>analysis!$C$68:$C$83</c:f>
              <c:numCache>
                <c:formatCode>General</c:formatCode>
                <c:ptCount val="16"/>
                <c:pt idx="0">
                  <c:v>4</c:v>
                </c:pt>
                <c:pt idx="1">
                  <c:v>3</c:v>
                </c:pt>
                <c:pt idx="2">
                  <c:v>5</c:v>
                </c:pt>
                <c:pt idx="3">
                  <c:v>7</c:v>
                </c:pt>
                <c:pt idx="4">
                  <c:v>22</c:v>
                </c:pt>
                <c:pt idx="5">
                  <c:v>19</c:v>
                </c:pt>
                <c:pt idx="6">
                  <c:v>20</c:v>
                </c:pt>
                <c:pt idx="7">
                  <c:v>10</c:v>
                </c:pt>
                <c:pt idx="8">
                  <c:v>40</c:v>
                </c:pt>
                <c:pt idx="9">
                  <c:v>7</c:v>
                </c:pt>
                <c:pt idx="10">
                  <c:v>27</c:v>
                </c:pt>
                <c:pt idx="11">
                  <c:v>12</c:v>
                </c:pt>
                <c:pt idx="12">
                  <c:v>7</c:v>
                </c:pt>
                <c:pt idx="13">
                  <c:v>2</c:v>
                </c:pt>
                <c:pt idx="14">
                  <c:v>9</c:v>
                </c:pt>
                <c:pt idx="15">
                  <c:v>2</c:v>
                </c:pt>
              </c:numCache>
            </c:numRef>
          </c:val>
          <c:extLst>
            <c:ext xmlns:c16="http://schemas.microsoft.com/office/drawing/2014/chart" uri="{C3380CC4-5D6E-409C-BE32-E72D297353CC}">
              <c16:uniqueId val="{00000001-B048-4AEE-B35D-C78F21AA1A79}"/>
            </c:ext>
          </c:extLst>
        </c:ser>
        <c:dLbls>
          <c:showLegendKey val="0"/>
          <c:showVal val="1"/>
          <c:showCatName val="0"/>
          <c:showSerName val="0"/>
          <c:showPercent val="0"/>
          <c:showBubbleSize val="0"/>
        </c:dLbls>
        <c:gapWidth val="247"/>
        <c:overlap val="-27"/>
        <c:axId val="620352911"/>
        <c:axId val="461729023"/>
        <c:extLst>
          <c:ext xmlns:c15="http://schemas.microsoft.com/office/drawing/2012/chart" uri="{02D57815-91ED-43cb-92C2-25804820EDAC}">
            <c15:filteredBarSeries>
              <c15:ser>
                <c:idx val="0"/>
                <c:order val="0"/>
                <c:tx>
                  <c:strRef>
                    <c:extLst>
                      <c:ext uri="{02D57815-91ED-43cb-92C2-25804820EDAC}">
                        <c15:formulaRef>
                          <c15:sqref>analysis!$B$67</c15:sqref>
                        </c15:formulaRef>
                      </c:ext>
                    </c:extLst>
                    <c:strCache>
                      <c:ptCount val="1"/>
                      <c:pt idx="0">
                        <c:v>Quarter2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dk1">
                                <a:lumMod val="35000"/>
                                <a:lumOff val="65000"/>
                              </a:schemeClr>
                            </a:solidFill>
                            <a:round/>
                          </a:ln>
                          <a:effectLst/>
                        </c:spPr>
                      </c15:leaderLines>
                    </c:ext>
                  </c:extLst>
                </c:dLbls>
                <c:cat>
                  <c:numRef>
                    <c:extLst>
                      <c:ext uri="{02D57815-91ED-43cb-92C2-25804820EDAC}">
                        <c15:formulaRef>
                          <c15:sqref>analysis!$B$68:$B$83</c15:sqref>
                        </c15:formulaRef>
                      </c:ext>
                    </c:extLst>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cat>
                <c:val>
                  <c:numRef>
                    <c:extLst>
                      <c:ext uri="{02D57815-91ED-43cb-92C2-25804820EDAC}">
                        <c15:formulaRef>
                          <c15:sqref>analysis!$B$68:$B$83</c15:sqref>
                        </c15:formulaRef>
                      </c:ext>
                    </c:extLst>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val>
                <c:extLst>
                  <c:ext xmlns:c16="http://schemas.microsoft.com/office/drawing/2014/chart" uri="{C3380CC4-5D6E-409C-BE32-E72D297353CC}">
                    <c16:uniqueId val="{0000000A-B048-4AEE-B35D-C78F21AA1A79}"/>
                  </c:ext>
                </c:extLst>
              </c15:ser>
            </c15:filteredBarSeries>
          </c:ext>
        </c:extLst>
      </c:barChart>
      <c:lineChart>
        <c:grouping val="standard"/>
        <c:varyColors val="0"/>
        <c:ser>
          <c:idx val="2"/>
          <c:order val="2"/>
          <c:tx>
            <c:strRef>
              <c:f>analysis!$D$67</c:f>
              <c:strCache>
                <c:ptCount val="1"/>
                <c:pt idx="0">
                  <c:v>%Sum hospitalitas</c:v>
                </c:pt>
              </c:strCache>
            </c:strRef>
          </c:tx>
          <c:spPr>
            <a:ln w="22225" cap="rnd">
              <a:solidFill>
                <a:schemeClr val="accent5"/>
              </a:solidFill>
              <a:round/>
            </a:ln>
            <a:effectLst/>
          </c:spPr>
          <c:marker>
            <c:symbol val="none"/>
          </c:marker>
          <c:dLbls>
            <c:dLbl>
              <c:idx val="0"/>
              <c:layout>
                <c:manualLayout>
                  <c:x val="-2.3880600756939839E-2"/>
                  <c:y val="-1.93637621023513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048-4AEE-B35D-C78F21AA1A79}"/>
                </c:ext>
              </c:extLst>
            </c:dLbl>
            <c:dLbl>
              <c:idx val="1"/>
              <c:layout>
                <c:manualLayout>
                  <c:x val="-2.1890629042289209E-2"/>
                  <c:y val="-3.31950207468879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048-4AEE-B35D-C78F21AA1A79}"/>
                </c:ext>
              </c:extLst>
            </c:dLbl>
            <c:dLbl>
              <c:idx val="2"/>
              <c:layout>
                <c:manualLayout>
                  <c:x val="-2.1890550693861512E-2"/>
                  <c:y val="-2.48962655601659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048-4AEE-B35D-C78F21AA1A79}"/>
                </c:ext>
              </c:extLst>
            </c:dLbl>
            <c:dLbl>
              <c:idx val="3"/>
              <c:layout>
                <c:manualLayout>
                  <c:x val="-9.9502503153915955E-3"/>
                  <c:y val="-1.65975103734439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48-4AEE-B35D-C78F21AA1A79}"/>
                </c:ext>
              </c:extLst>
            </c:dLbl>
            <c:dLbl>
              <c:idx val="4"/>
              <c:layout>
                <c:manualLayout>
                  <c:x val="-1.7910450567704909E-2"/>
                  <c:y val="-4.70262793914246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048-4AEE-B35D-C78F21AA1A79}"/>
                </c:ext>
              </c:extLst>
            </c:dLbl>
            <c:dLbl>
              <c:idx val="5"/>
              <c:layout>
                <c:manualLayout>
                  <c:x val="-9.9502503153915955E-3"/>
                  <c:y val="-4.42600276625173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48-4AEE-B35D-C78F21AA1A79}"/>
                </c:ext>
              </c:extLst>
            </c:dLbl>
            <c:dLbl>
              <c:idx val="13"/>
              <c:layout>
                <c:manualLayout>
                  <c:x val="-9.9502503153915955E-3"/>
                  <c:y val="1.0890754838217837E-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048-4AEE-B35D-C78F21AA1A7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val>
            <c:numRef>
              <c:f>analysis!$D$68:$D$83</c:f>
              <c:numCache>
                <c:formatCode>0.00</c:formatCode>
                <c:ptCount val="16"/>
                <c:pt idx="0">
                  <c:v>2.0408163265306123</c:v>
                </c:pt>
                <c:pt idx="1">
                  <c:v>1.5306122448979591</c:v>
                </c:pt>
                <c:pt idx="2">
                  <c:v>2.5510204081632653</c:v>
                </c:pt>
                <c:pt idx="3">
                  <c:v>3.5714285714285712</c:v>
                </c:pt>
                <c:pt idx="4">
                  <c:v>11.224489795918368</c:v>
                </c:pt>
                <c:pt idx="5">
                  <c:v>9.6938775510204085</c:v>
                </c:pt>
                <c:pt idx="6">
                  <c:v>10.204081632653061</c:v>
                </c:pt>
                <c:pt idx="7">
                  <c:v>5.1020408163265305</c:v>
                </c:pt>
                <c:pt idx="8">
                  <c:v>20.408163265306122</c:v>
                </c:pt>
                <c:pt idx="9">
                  <c:v>3.5714285714285712</c:v>
                </c:pt>
                <c:pt idx="10">
                  <c:v>13.77551020408163</c:v>
                </c:pt>
                <c:pt idx="11">
                  <c:v>6.1224489795918364</c:v>
                </c:pt>
                <c:pt idx="12">
                  <c:v>3.5714285714285712</c:v>
                </c:pt>
                <c:pt idx="13">
                  <c:v>1.0204081632653061</c:v>
                </c:pt>
                <c:pt idx="14">
                  <c:v>4.591836734693878</c:v>
                </c:pt>
                <c:pt idx="15">
                  <c:v>1.0204081632653061</c:v>
                </c:pt>
              </c:numCache>
            </c:numRef>
          </c:val>
          <c:smooth val="0"/>
          <c:extLst>
            <c:ext xmlns:c16="http://schemas.microsoft.com/office/drawing/2014/chart" uri="{C3380CC4-5D6E-409C-BE32-E72D297353CC}">
              <c16:uniqueId val="{00000009-B048-4AEE-B35D-C78F21AA1A79}"/>
            </c:ext>
          </c:extLst>
        </c:ser>
        <c:dLbls>
          <c:showLegendKey val="0"/>
          <c:showVal val="1"/>
          <c:showCatName val="0"/>
          <c:showSerName val="0"/>
          <c:showPercent val="0"/>
          <c:showBubbleSize val="0"/>
        </c:dLbls>
        <c:marker val="1"/>
        <c:smooth val="0"/>
        <c:axId val="620332031"/>
        <c:axId val="461723263"/>
        <c:extLst>
          <c:ext xmlns:c15="http://schemas.microsoft.com/office/drawing/2012/chart" uri="{02D57815-91ED-43cb-92C2-25804820EDAC}">
            <c15:filteredLineSeries>
              <c15:ser>
                <c:idx val="3"/>
                <c:order val="3"/>
                <c:tx>
                  <c:strRef>
                    <c:extLst>
                      <c:ext uri="{02D57815-91ED-43cb-92C2-25804820EDAC}">
                        <c15:formulaRef>
                          <c15:sqref>analysis!$E$67</c15:sqref>
                        </c15:formulaRef>
                      </c:ext>
                    </c:extLst>
                    <c:strCache>
                      <c:ptCount val="1"/>
                      <c:pt idx="0">
                        <c:v>%Sum per words</c:v>
                      </c:pt>
                    </c:strCache>
                  </c:strRef>
                </c:tx>
                <c:spPr>
                  <a:ln w="22225" cap="rnd">
                    <a:solidFill>
                      <a:schemeClr val="accent1">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dk1">
                                <a:lumMod val="35000"/>
                                <a:lumOff val="65000"/>
                              </a:schemeClr>
                            </a:solidFill>
                            <a:round/>
                          </a:ln>
                          <a:effectLst/>
                        </c:spPr>
                      </c15:leaderLines>
                    </c:ext>
                  </c:extLst>
                </c:dLbls>
                <c:val>
                  <c:numRef>
                    <c:extLst>
                      <c:ext uri="{02D57815-91ED-43cb-92C2-25804820EDAC}">
                        <c15:formulaRef>
                          <c15:sqref>analysis!$E$68:$E$83</c15:sqref>
                        </c15:formulaRef>
                      </c:ext>
                    </c:extLst>
                    <c:numCache>
                      <c:formatCode>0.00</c:formatCode>
                      <c:ptCount val="16"/>
                      <c:pt idx="0">
                        <c:v>8.4298729407401005E-4</c:v>
                      </c:pt>
                      <c:pt idx="1">
                        <c:v>8.2775975100986689E-4</c:v>
                      </c:pt>
                      <c:pt idx="2">
                        <c:v>1.0451636099114957E-3</c:v>
                      </c:pt>
                      <c:pt idx="3">
                        <c:v>8.7379525479245484E-4</c:v>
                      </c:pt>
                      <c:pt idx="4">
                        <c:v>1.987961986552341E-3</c:v>
                      </c:pt>
                      <c:pt idx="5">
                        <c:v>1.1880435299149361E-3</c:v>
                      </c:pt>
                      <c:pt idx="6">
                        <c:v>1.5925265912127566E-3</c:v>
                      </c:pt>
                      <c:pt idx="7">
                        <c:v>1.4532496842815062E-3</c:v>
                      </c:pt>
                      <c:pt idx="8">
                        <c:v>4.9042807014102264E-3</c:v>
                      </c:pt>
                      <c:pt idx="9">
                        <c:v>2.0537134072278976E-3</c:v>
                      </c:pt>
                      <c:pt idx="10">
                        <c:v>2.3421621279323653E-3</c:v>
                      </c:pt>
                      <c:pt idx="11">
                        <c:v>1.132237830330387E-3</c:v>
                      </c:pt>
                      <c:pt idx="12">
                        <c:v>1.6369865416320758E-3</c:v>
                      </c:pt>
                      <c:pt idx="13">
                        <c:v>3.7602113238764017E-4</c:v>
                      </c:pt>
                      <c:pt idx="14">
                        <c:v>1.2691178502835774E-3</c:v>
                      </c:pt>
                      <c:pt idx="15">
                        <c:v>8.7215894224563486E-4</c:v>
                      </c:pt>
                    </c:numCache>
                  </c:numRef>
                </c:val>
                <c:smooth val="0"/>
                <c:extLst>
                  <c:ext xmlns:c16="http://schemas.microsoft.com/office/drawing/2014/chart" uri="{C3380CC4-5D6E-409C-BE32-E72D297353CC}">
                    <c16:uniqueId val="{0000000B-B048-4AEE-B35D-C78F21AA1A79}"/>
                  </c:ext>
                </c:extLst>
              </c15:ser>
            </c15:filteredLineSeries>
          </c:ext>
        </c:extLst>
      </c:lineChart>
      <c:catAx>
        <c:axId val="62035291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de-DE"/>
          </a:p>
        </c:txPr>
        <c:crossAx val="461729023"/>
        <c:crosses val="autoZero"/>
        <c:auto val="1"/>
        <c:lblAlgn val="ctr"/>
        <c:lblOffset val="100"/>
        <c:noMultiLvlLbl val="0"/>
      </c:catAx>
      <c:valAx>
        <c:axId val="461729023"/>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e-DE"/>
          </a:p>
        </c:txPr>
        <c:crossAx val="620352911"/>
        <c:crosses val="autoZero"/>
        <c:crossBetween val="between"/>
      </c:valAx>
      <c:valAx>
        <c:axId val="461723263"/>
        <c:scaling>
          <c:orientation val="minMax"/>
        </c:scaling>
        <c:delete val="0"/>
        <c:axPos val="r"/>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e-DE"/>
          </a:p>
        </c:txPr>
        <c:crossAx val="620332031"/>
        <c:crosses val="max"/>
        <c:crossBetween val="between"/>
      </c:valAx>
      <c:catAx>
        <c:axId val="620332031"/>
        <c:scaling>
          <c:orientation val="minMax"/>
        </c:scaling>
        <c:delete val="1"/>
        <c:axPos val="b"/>
        <c:numFmt formatCode="General" sourceLinked="1"/>
        <c:majorTickMark val="out"/>
        <c:minorTickMark val="none"/>
        <c:tickLblPos val="nextTo"/>
        <c:crossAx val="461723263"/>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de-DE"/>
              <a:t>ratio hospitalitas amount of words per quarter century (1 / 1 mio)</a:t>
            </a:r>
          </a:p>
        </c:rich>
      </c:tx>
      <c:layout>
        <c:manualLayout>
          <c:xMode val="edge"/>
          <c:yMode val="edge"/>
          <c:x val="0.15924779651123111"/>
          <c:y val="0"/>
        </c:manualLayout>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de-DE"/>
        </a:p>
      </c:txPr>
    </c:title>
    <c:autoTitleDeleted val="0"/>
    <c:plotArea>
      <c:layout/>
      <c:barChart>
        <c:barDir val="col"/>
        <c:grouping val="stacked"/>
        <c:varyColors val="0"/>
        <c:ser>
          <c:idx val="2"/>
          <c:order val="2"/>
          <c:tx>
            <c:strRef>
              <c:f>analysis!$D$124</c:f>
              <c:strCache>
                <c:ptCount val="1"/>
                <c:pt idx="0">
                  <c:v>Nominative Singular</c:v>
                </c:pt>
              </c:strCache>
            </c:strRef>
          </c:tx>
          <c:spPr>
            <a:solidFill>
              <a:schemeClr val="accent3"/>
            </a:solidFill>
            <a:ln>
              <a:noFill/>
            </a:ln>
            <a:effectLst/>
          </c:spPr>
          <c:invertIfNegative val="0"/>
          <c:cat>
            <c:numRef>
              <c:f>analysis!$B$125:$B$140</c:f>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cat>
          <c:val>
            <c:numRef>
              <c:f>analysis!$D$125:$D$140</c:f>
              <c:numCache>
                <c:formatCode>0.00</c:formatCode>
                <c:ptCount val="16"/>
                <c:pt idx="0">
                  <c:v>0</c:v>
                </c:pt>
                <c:pt idx="1">
                  <c:v>0</c:v>
                </c:pt>
                <c:pt idx="2">
                  <c:v>0</c:v>
                </c:pt>
                <c:pt idx="3">
                  <c:v>0</c:v>
                </c:pt>
                <c:pt idx="4">
                  <c:v>0.90361908479651853</c:v>
                </c:pt>
                <c:pt idx="5">
                  <c:v>0.62528606837628209</c:v>
                </c:pt>
                <c:pt idx="6">
                  <c:v>0</c:v>
                </c:pt>
                <c:pt idx="7">
                  <c:v>0</c:v>
                </c:pt>
                <c:pt idx="8">
                  <c:v>3.6782105260576694</c:v>
                </c:pt>
                <c:pt idx="9">
                  <c:v>0</c:v>
                </c:pt>
                <c:pt idx="10">
                  <c:v>4.3373372739488243</c:v>
                </c:pt>
                <c:pt idx="11">
                  <c:v>0.94353152527532247</c:v>
                </c:pt>
                <c:pt idx="12">
                  <c:v>0</c:v>
                </c:pt>
                <c:pt idx="13">
                  <c:v>1.8801056619382008</c:v>
                </c:pt>
                <c:pt idx="14">
                  <c:v>1.4101309447595303</c:v>
                </c:pt>
                <c:pt idx="15">
                  <c:v>0</c:v>
                </c:pt>
              </c:numCache>
            </c:numRef>
          </c:val>
          <c:extLst>
            <c:ext xmlns:c16="http://schemas.microsoft.com/office/drawing/2014/chart" uri="{C3380CC4-5D6E-409C-BE32-E72D297353CC}">
              <c16:uniqueId val="{00000000-4A45-4E76-AB3C-D05991144A17}"/>
            </c:ext>
          </c:extLst>
        </c:ser>
        <c:ser>
          <c:idx val="3"/>
          <c:order val="3"/>
          <c:tx>
            <c:strRef>
              <c:f>analysis!$E$124</c:f>
              <c:strCache>
                <c:ptCount val="1"/>
                <c:pt idx="0">
                  <c:v>Genitive Singular</c:v>
                </c:pt>
              </c:strCache>
            </c:strRef>
          </c:tx>
          <c:spPr>
            <a:solidFill>
              <a:schemeClr val="accent4"/>
            </a:solidFill>
            <a:ln>
              <a:noFill/>
            </a:ln>
            <a:effectLst/>
          </c:spPr>
          <c:invertIfNegative val="0"/>
          <c:cat>
            <c:numRef>
              <c:f>analysis!$B$125:$B$140</c:f>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cat>
          <c:val>
            <c:numRef>
              <c:f>analysis!$E$125:$E$140</c:f>
              <c:numCache>
                <c:formatCode>0.00</c:formatCode>
                <c:ptCount val="16"/>
                <c:pt idx="0">
                  <c:v>6.3224047055550754</c:v>
                </c:pt>
                <c:pt idx="1">
                  <c:v>8.2775975100986692</c:v>
                </c:pt>
                <c:pt idx="2">
                  <c:v>2.0767871272426706</c:v>
                </c:pt>
                <c:pt idx="3">
                  <c:v>1.2516756808176948</c:v>
                </c:pt>
                <c:pt idx="4">
                  <c:v>6.3253335935756301</c:v>
                </c:pt>
                <c:pt idx="5">
                  <c:v>6.2528606837628216</c:v>
                </c:pt>
                <c:pt idx="6">
                  <c:v>8.7588962516701621</c:v>
                </c:pt>
                <c:pt idx="7">
                  <c:v>11.625997474252049</c:v>
                </c:pt>
                <c:pt idx="8">
                  <c:v>26.973543857756241</c:v>
                </c:pt>
                <c:pt idx="9">
                  <c:v>11.735505184159415</c:v>
                </c:pt>
                <c:pt idx="10">
                  <c:v>6.9397396383181196</c:v>
                </c:pt>
                <c:pt idx="11">
                  <c:v>1.8870630505506449</c:v>
                </c:pt>
                <c:pt idx="12">
                  <c:v>2.3385522023315368</c:v>
                </c:pt>
                <c:pt idx="13">
                  <c:v>1.8801056619382008</c:v>
                </c:pt>
                <c:pt idx="14">
                  <c:v>8.4607856685571825</c:v>
                </c:pt>
                <c:pt idx="15">
                  <c:v>4.3607947112281744</c:v>
                </c:pt>
              </c:numCache>
            </c:numRef>
          </c:val>
          <c:extLst>
            <c:ext xmlns:c16="http://schemas.microsoft.com/office/drawing/2014/chart" uri="{C3380CC4-5D6E-409C-BE32-E72D297353CC}">
              <c16:uniqueId val="{00000001-4A45-4E76-AB3C-D05991144A17}"/>
            </c:ext>
          </c:extLst>
        </c:ser>
        <c:ser>
          <c:idx val="4"/>
          <c:order val="4"/>
          <c:tx>
            <c:strRef>
              <c:f>analysis!$F$124</c:f>
              <c:strCache>
                <c:ptCount val="1"/>
                <c:pt idx="0">
                  <c:v>Dative Singular</c:v>
                </c:pt>
              </c:strCache>
            </c:strRef>
          </c:tx>
          <c:spPr>
            <a:solidFill>
              <a:schemeClr val="accent5"/>
            </a:solidFill>
            <a:ln>
              <a:noFill/>
            </a:ln>
            <a:effectLst/>
          </c:spPr>
          <c:invertIfNegative val="0"/>
          <c:cat>
            <c:numRef>
              <c:f>analysis!$B$125:$B$140</c:f>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cat>
          <c:val>
            <c:numRef>
              <c:f>analysis!$F$125:$F$140</c:f>
              <c:numCache>
                <c:formatCode>0.00</c:formatCode>
                <c:ptCount val="16"/>
                <c:pt idx="0">
                  <c:v>0</c:v>
                </c:pt>
                <c:pt idx="1">
                  <c:v>0</c:v>
                </c:pt>
                <c:pt idx="2">
                  <c:v>2.0767871272426706</c:v>
                </c:pt>
                <c:pt idx="3">
                  <c:v>1.2516756808176948</c:v>
                </c:pt>
                <c:pt idx="4">
                  <c:v>0.90361908479651853</c:v>
                </c:pt>
                <c:pt idx="5">
                  <c:v>1.8758582051288464</c:v>
                </c:pt>
                <c:pt idx="6">
                  <c:v>2.3887898868191355</c:v>
                </c:pt>
                <c:pt idx="7">
                  <c:v>0</c:v>
                </c:pt>
                <c:pt idx="8">
                  <c:v>0</c:v>
                </c:pt>
                <c:pt idx="9">
                  <c:v>2.9338762960398537</c:v>
                </c:pt>
                <c:pt idx="10">
                  <c:v>1.7349349095795299</c:v>
                </c:pt>
                <c:pt idx="11">
                  <c:v>0</c:v>
                </c:pt>
                <c:pt idx="12">
                  <c:v>2.3385522023315368</c:v>
                </c:pt>
                <c:pt idx="13">
                  <c:v>0</c:v>
                </c:pt>
                <c:pt idx="14">
                  <c:v>0</c:v>
                </c:pt>
                <c:pt idx="15">
                  <c:v>0</c:v>
                </c:pt>
              </c:numCache>
            </c:numRef>
          </c:val>
          <c:extLst>
            <c:ext xmlns:c16="http://schemas.microsoft.com/office/drawing/2014/chart" uri="{C3380CC4-5D6E-409C-BE32-E72D297353CC}">
              <c16:uniqueId val="{00000002-4A45-4E76-AB3C-D05991144A17}"/>
            </c:ext>
          </c:extLst>
        </c:ser>
        <c:ser>
          <c:idx val="5"/>
          <c:order val="5"/>
          <c:tx>
            <c:strRef>
              <c:f>analysis!$G$124</c:f>
              <c:strCache>
                <c:ptCount val="1"/>
                <c:pt idx="0">
                  <c:v>Accusative Singular</c:v>
                </c:pt>
              </c:strCache>
            </c:strRef>
          </c:tx>
          <c:spPr>
            <a:solidFill>
              <a:schemeClr val="accent6"/>
            </a:solidFill>
            <a:ln>
              <a:noFill/>
            </a:ln>
            <a:effectLst/>
          </c:spPr>
          <c:invertIfNegative val="0"/>
          <c:cat>
            <c:numRef>
              <c:f>analysis!$B$125:$B$140</c:f>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cat>
          <c:val>
            <c:numRef>
              <c:f>analysis!$G$125:$G$140</c:f>
              <c:numCache>
                <c:formatCode>0.00</c:formatCode>
                <c:ptCount val="16"/>
                <c:pt idx="0">
                  <c:v>0</c:v>
                </c:pt>
                <c:pt idx="1">
                  <c:v>0</c:v>
                </c:pt>
                <c:pt idx="2">
                  <c:v>0</c:v>
                </c:pt>
                <c:pt idx="3">
                  <c:v>1.2516756808176948</c:v>
                </c:pt>
                <c:pt idx="4">
                  <c:v>4.5180954239825928</c:v>
                </c:pt>
                <c:pt idx="5">
                  <c:v>1.2505721367525642</c:v>
                </c:pt>
                <c:pt idx="6">
                  <c:v>2.3887898868191355</c:v>
                </c:pt>
                <c:pt idx="7">
                  <c:v>1.4532496842815061</c:v>
                </c:pt>
                <c:pt idx="8">
                  <c:v>8.5824912274678962</c:v>
                </c:pt>
                <c:pt idx="9">
                  <c:v>2.9338762960398537</c:v>
                </c:pt>
                <c:pt idx="10">
                  <c:v>9.5421420026874149</c:v>
                </c:pt>
                <c:pt idx="11">
                  <c:v>6.6047206769272577</c:v>
                </c:pt>
                <c:pt idx="12">
                  <c:v>2.3385522023315368</c:v>
                </c:pt>
                <c:pt idx="13">
                  <c:v>0</c:v>
                </c:pt>
                <c:pt idx="14">
                  <c:v>1.4101309447595303</c:v>
                </c:pt>
                <c:pt idx="15">
                  <c:v>4.3607947112281744</c:v>
                </c:pt>
              </c:numCache>
            </c:numRef>
          </c:val>
          <c:extLst>
            <c:ext xmlns:c16="http://schemas.microsoft.com/office/drawing/2014/chart" uri="{C3380CC4-5D6E-409C-BE32-E72D297353CC}">
              <c16:uniqueId val="{00000003-4A45-4E76-AB3C-D05991144A17}"/>
            </c:ext>
          </c:extLst>
        </c:ser>
        <c:ser>
          <c:idx val="6"/>
          <c:order val="6"/>
          <c:tx>
            <c:strRef>
              <c:f>analysis!$H$124</c:f>
              <c:strCache>
                <c:ptCount val="1"/>
                <c:pt idx="0">
                  <c:v>Ablative Singular</c:v>
                </c:pt>
              </c:strCache>
            </c:strRef>
          </c:tx>
          <c:spPr>
            <a:solidFill>
              <a:schemeClr val="accent1">
                <a:lumMod val="60000"/>
              </a:schemeClr>
            </a:solidFill>
            <a:ln>
              <a:noFill/>
            </a:ln>
            <a:effectLst/>
          </c:spPr>
          <c:invertIfNegative val="0"/>
          <c:cat>
            <c:numRef>
              <c:f>analysis!$B$125:$B$140</c:f>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cat>
          <c:val>
            <c:numRef>
              <c:f>analysis!$H$125:$H$140</c:f>
              <c:numCache>
                <c:formatCode>0.00</c:formatCode>
                <c:ptCount val="16"/>
                <c:pt idx="0">
                  <c:v>2.1074682351850251</c:v>
                </c:pt>
                <c:pt idx="1">
                  <c:v>0</c:v>
                </c:pt>
                <c:pt idx="2">
                  <c:v>6.2303613817280112</c:v>
                </c:pt>
                <c:pt idx="3">
                  <c:v>5.006702723270779</c:v>
                </c:pt>
                <c:pt idx="4">
                  <c:v>6.3253335935756301</c:v>
                </c:pt>
                <c:pt idx="5">
                  <c:v>1.8758582051288464</c:v>
                </c:pt>
                <c:pt idx="6">
                  <c:v>0.79626329560637832</c:v>
                </c:pt>
                <c:pt idx="7">
                  <c:v>1.4532496842815061</c:v>
                </c:pt>
                <c:pt idx="8">
                  <c:v>9.8085614028204517</c:v>
                </c:pt>
                <c:pt idx="9">
                  <c:v>2.9338762960398537</c:v>
                </c:pt>
                <c:pt idx="10">
                  <c:v>0.86746745478976495</c:v>
                </c:pt>
                <c:pt idx="11">
                  <c:v>1.8870630505506449</c:v>
                </c:pt>
                <c:pt idx="12">
                  <c:v>9.3542088093261473</c:v>
                </c:pt>
                <c:pt idx="13">
                  <c:v>0</c:v>
                </c:pt>
                <c:pt idx="14">
                  <c:v>1.4101309447595303</c:v>
                </c:pt>
                <c:pt idx="15">
                  <c:v>0</c:v>
                </c:pt>
              </c:numCache>
            </c:numRef>
          </c:val>
          <c:extLst>
            <c:ext xmlns:c16="http://schemas.microsoft.com/office/drawing/2014/chart" uri="{C3380CC4-5D6E-409C-BE32-E72D297353CC}">
              <c16:uniqueId val="{00000004-4A45-4E76-AB3C-D05991144A17}"/>
            </c:ext>
          </c:extLst>
        </c:ser>
        <c:ser>
          <c:idx val="7"/>
          <c:order val="7"/>
          <c:tx>
            <c:strRef>
              <c:f>analysis!$I$124</c:f>
              <c:strCache>
                <c:ptCount val="1"/>
                <c:pt idx="0">
                  <c:v>Accusative Plural</c:v>
                </c:pt>
              </c:strCache>
            </c:strRef>
          </c:tx>
          <c:spPr>
            <a:solidFill>
              <a:schemeClr val="accent2">
                <a:lumMod val="60000"/>
              </a:schemeClr>
            </a:solidFill>
            <a:ln>
              <a:noFill/>
            </a:ln>
            <a:effectLst/>
          </c:spPr>
          <c:invertIfNegative val="0"/>
          <c:cat>
            <c:numRef>
              <c:f>analysis!$B$125:$B$140</c:f>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cat>
          <c:val>
            <c:numRef>
              <c:f>analysis!$I$125:$I$140</c:f>
              <c:numCache>
                <c:formatCode>0.00</c:formatCode>
                <c:ptCount val="16"/>
                <c:pt idx="0">
                  <c:v>0</c:v>
                </c:pt>
                <c:pt idx="1">
                  <c:v>0</c:v>
                </c:pt>
                <c:pt idx="2">
                  <c:v>0</c:v>
                </c:pt>
                <c:pt idx="3">
                  <c:v>0</c:v>
                </c:pt>
                <c:pt idx="4">
                  <c:v>0.90361908479651853</c:v>
                </c:pt>
                <c:pt idx="5">
                  <c:v>0</c:v>
                </c:pt>
                <c:pt idx="6">
                  <c:v>0.79626329560637832</c:v>
                </c:pt>
                <c:pt idx="7">
                  <c:v>0</c:v>
                </c:pt>
                <c:pt idx="8">
                  <c:v>0</c:v>
                </c:pt>
                <c:pt idx="9">
                  <c:v>0</c:v>
                </c:pt>
                <c:pt idx="10">
                  <c:v>0</c:v>
                </c:pt>
                <c:pt idx="11">
                  <c:v>0</c:v>
                </c:pt>
                <c:pt idx="12">
                  <c:v>0</c:v>
                </c:pt>
                <c:pt idx="13">
                  <c:v>0</c:v>
                </c:pt>
                <c:pt idx="14">
                  <c:v>0</c:v>
                </c:pt>
                <c:pt idx="15">
                  <c:v>0</c:v>
                </c:pt>
              </c:numCache>
            </c:numRef>
          </c:val>
          <c:extLst>
            <c:ext xmlns:c16="http://schemas.microsoft.com/office/drawing/2014/chart" uri="{C3380CC4-5D6E-409C-BE32-E72D297353CC}">
              <c16:uniqueId val="{00000005-4A45-4E76-AB3C-D05991144A17}"/>
            </c:ext>
          </c:extLst>
        </c:ser>
        <c:dLbls>
          <c:showLegendKey val="0"/>
          <c:showVal val="0"/>
          <c:showCatName val="0"/>
          <c:showSerName val="0"/>
          <c:showPercent val="0"/>
          <c:showBubbleSize val="0"/>
        </c:dLbls>
        <c:gapWidth val="247"/>
        <c:overlap val="100"/>
        <c:axId val="39342848"/>
        <c:axId val="377843808"/>
        <c:extLst>
          <c:ext xmlns:c15="http://schemas.microsoft.com/office/drawing/2012/chart" uri="{02D57815-91ED-43cb-92C2-25804820EDAC}">
            <c15:filteredBarSeries>
              <c15:ser>
                <c:idx val="0"/>
                <c:order val="0"/>
                <c:tx>
                  <c:strRef>
                    <c:extLst>
                      <c:ext uri="{02D57815-91ED-43cb-92C2-25804820EDAC}">
                        <c15:formulaRef>
                          <c15:sqref>analysis!$B$124</c15:sqref>
                        </c15:formulaRef>
                      </c:ext>
                    </c:extLst>
                    <c:strCache>
                      <c:ptCount val="1"/>
                      <c:pt idx="0">
                        <c:v>Quarter2</c:v>
                      </c:pt>
                    </c:strCache>
                  </c:strRef>
                </c:tx>
                <c:spPr>
                  <a:solidFill>
                    <a:schemeClr val="accent1"/>
                  </a:solidFill>
                  <a:ln>
                    <a:noFill/>
                  </a:ln>
                  <a:effectLst/>
                </c:spPr>
                <c:invertIfNegative val="0"/>
                <c:cat>
                  <c:numRef>
                    <c:extLst>
                      <c:ext uri="{02D57815-91ED-43cb-92C2-25804820EDAC}">
                        <c15:formulaRef>
                          <c15:sqref>analysis!$B$125:$B$140</c15:sqref>
                        </c15:formulaRef>
                      </c:ext>
                    </c:extLst>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cat>
                <c:val>
                  <c:numRef>
                    <c:extLst>
                      <c:ext uri="{02D57815-91ED-43cb-92C2-25804820EDAC}">
                        <c15:formulaRef>
                          <c15:sqref>analysis!$B$125:$B$140</c15:sqref>
                        </c15:formulaRef>
                      </c:ext>
                    </c:extLst>
                    <c:numCache>
                      <c:formatCode>General</c:formatCode>
                      <c:ptCount val="16"/>
                      <c:pt idx="0">
                        <c:v>1024</c:v>
                      </c:pt>
                      <c:pt idx="1">
                        <c:v>1049</c:v>
                      </c:pt>
                      <c:pt idx="2">
                        <c:v>1074</c:v>
                      </c:pt>
                      <c:pt idx="3">
                        <c:v>1099</c:v>
                      </c:pt>
                      <c:pt idx="4">
                        <c:v>1124</c:v>
                      </c:pt>
                      <c:pt idx="5">
                        <c:v>1149</c:v>
                      </c:pt>
                      <c:pt idx="6">
                        <c:v>1174</c:v>
                      </c:pt>
                      <c:pt idx="7">
                        <c:v>1199</c:v>
                      </c:pt>
                      <c:pt idx="8">
                        <c:v>1224</c:v>
                      </c:pt>
                      <c:pt idx="9">
                        <c:v>1249</c:v>
                      </c:pt>
                      <c:pt idx="10">
                        <c:v>1274</c:v>
                      </c:pt>
                      <c:pt idx="11">
                        <c:v>1299</c:v>
                      </c:pt>
                      <c:pt idx="12">
                        <c:v>1324</c:v>
                      </c:pt>
                      <c:pt idx="13">
                        <c:v>1349</c:v>
                      </c:pt>
                      <c:pt idx="14">
                        <c:v>1374</c:v>
                      </c:pt>
                      <c:pt idx="15">
                        <c:v>1400</c:v>
                      </c:pt>
                    </c:numCache>
                  </c:numRef>
                </c:val>
                <c:extLst>
                  <c:ext xmlns:c16="http://schemas.microsoft.com/office/drawing/2014/chart" uri="{C3380CC4-5D6E-409C-BE32-E72D297353CC}">
                    <c16:uniqueId val="{00000006-4A45-4E76-AB3C-D05991144A17}"/>
                  </c:ext>
                </c:extLst>
              </c15:ser>
            </c15:filteredBarSeries>
          </c:ext>
        </c:extLst>
      </c:barChart>
      <c:lineChart>
        <c:grouping val="standard"/>
        <c:varyColors val="0"/>
        <c:dLbls>
          <c:showLegendKey val="0"/>
          <c:showVal val="0"/>
          <c:showCatName val="0"/>
          <c:showSerName val="0"/>
          <c:showPercent val="0"/>
          <c:showBubbleSize val="0"/>
        </c:dLbls>
        <c:marker val="1"/>
        <c:smooth val="0"/>
        <c:axId val="39330368"/>
        <c:axId val="377857696"/>
        <c:extLst>
          <c:ext xmlns:c15="http://schemas.microsoft.com/office/drawing/2012/chart" uri="{02D57815-91ED-43cb-92C2-25804820EDAC}">
            <c15:filteredLineSeries>
              <c15:ser>
                <c:idx val="1"/>
                <c:order val="1"/>
                <c:tx>
                  <c:strRef>
                    <c:extLst>
                      <c:ext uri="{02D57815-91ED-43cb-92C2-25804820EDAC}">
                        <c15:formulaRef>
                          <c15:sqref>analysis!$C$124</c15:sqref>
                        </c15:formulaRef>
                      </c:ext>
                    </c:extLst>
                    <c:strCache>
                      <c:ptCount val="1"/>
                      <c:pt idx="0">
                        <c:v>Sum hospitalitas</c:v>
                      </c:pt>
                    </c:strCache>
                  </c:strRef>
                </c:tx>
                <c:spPr>
                  <a:ln w="22225" cap="rnd">
                    <a:solidFill>
                      <a:schemeClr val="accent2"/>
                    </a:solidFill>
                    <a:round/>
                  </a:ln>
                  <a:effectLst/>
                </c:spPr>
                <c:marker>
                  <c:symbol val="none"/>
                </c:marker>
                <c:val>
                  <c:numRef>
                    <c:extLst>
                      <c:ext uri="{02D57815-91ED-43cb-92C2-25804820EDAC}">
                        <c15:formulaRef>
                          <c15:sqref>analysis!$C$125:$C$140</c15:sqref>
                        </c15:formulaRef>
                      </c:ext>
                    </c:extLst>
                    <c:numCache>
                      <c:formatCode>0.00</c:formatCode>
                      <c:ptCount val="16"/>
                      <c:pt idx="0">
                        <c:v>8.4298729407401005</c:v>
                      </c:pt>
                      <c:pt idx="1">
                        <c:v>8.2775975100986692</c:v>
                      </c:pt>
                      <c:pt idx="2">
                        <c:v>10.383935636213353</c:v>
                      </c:pt>
                      <c:pt idx="3">
                        <c:v>8.7617297657238637</c:v>
                      </c:pt>
                      <c:pt idx="4">
                        <c:v>19.879619865523409</c:v>
                      </c:pt>
                      <c:pt idx="5">
                        <c:v>11.880435299149362</c:v>
                      </c:pt>
                      <c:pt idx="6">
                        <c:v>15.925265912127568</c:v>
                      </c:pt>
                      <c:pt idx="7">
                        <c:v>14.53249684281506</c:v>
                      </c:pt>
                      <c:pt idx="8">
                        <c:v>49.042807014102259</c:v>
                      </c:pt>
                      <c:pt idx="9">
                        <c:v>20.537134072278974</c:v>
                      </c:pt>
                      <c:pt idx="10">
                        <c:v>23.421621279323652</c:v>
                      </c:pt>
                      <c:pt idx="11">
                        <c:v>11.32237830330387</c:v>
                      </c:pt>
                      <c:pt idx="12">
                        <c:v>16.369865416320756</c:v>
                      </c:pt>
                      <c:pt idx="13">
                        <c:v>3.7602113238764017</c:v>
                      </c:pt>
                      <c:pt idx="14">
                        <c:v>12.691178502835774</c:v>
                      </c:pt>
                      <c:pt idx="15">
                        <c:v>8.7215894224563488</c:v>
                      </c:pt>
                    </c:numCache>
                  </c:numRef>
                </c:val>
                <c:smooth val="0"/>
                <c:extLst>
                  <c:ext xmlns:c16="http://schemas.microsoft.com/office/drawing/2014/chart" uri="{C3380CC4-5D6E-409C-BE32-E72D297353CC}">
                    <c16:uniqueId val="{00000007-4A45-4E76-AB3C-D05991144A17}"/>
                  </c:ext>
                </c:extLst>
              </c15:ser>
            </c15:filteredLineSeries>
          </c:ext>
        </c:extLst>
      </c:lineChart>
      <c:catAx>
        <c:axId val="3934284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de-DE"/>
          </a:p>
        </c:txPr>
        <c:crossAx val="377843808"/>
        <c:crosses val="autoZero"/>
        <c:auto val="1"/>
        <c:lblAlgn val="ctr"/>
        <c:lblOffset val="100"/>
        <c:noMultiLvlLbl val="0"/>
      </c:catAx>
      <c:valAx>
        <c:axId val="377843808"/>
        <c:scaling>
          <c:orientation val="minMax"/>
        </c:scaling>
        <c:delete val="0"/>
        <c:axPos val="l"/>
        <c:majorGridlines>
          <c:spPr>
            <a:ln w="9525" cap="flat" cmpd="sng" algn="ctr">
              <a:solidFill>
                <a:schemeClr val="dk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de-DE"/>
          </a:p>
        </c:txPr>
        <c:crossAx val="39342848"/>
        <c:crosses val="autoZero"/>
        <c:crossBetween val="between"/>
      </c:valAx>
      <c:valAx>
        <c:axId val="377857696"/>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de-DE"/>
          </a:p>
        </c:txPr>
        <c:crossAx val="39330368"/>
        <c:crosses val="max"/>
        <c:crossBetween val="between"/>
      </c:valAx>
      <c:catAx>
        <c:axId val="39330368"/>
        <c:scaling>
          <c:orientation val="minMax"/>
        </c:scaling>
        <c:delete val="1"/>
        <c:axPos val="b"/>
        <c:majorTickMark val="out"/>
        <c:minorTickMark val="none"/>
        <c:tickLblPos val="nextTo"/>
        <c:crossAx val="377857696"/>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21DD68-868F-4426-9E12-6ABC71C5738A}" type="doc">
      <dgm:prSet loTypeId="urn:microsoft.com/office/officeart/2005/8/layout/cycle8" loCatId="cycle" qsTypeId="urn:microsoft.com/office/officeart/2005/8/quickstyle/3d2" qsCatId="3D" csTypeId="urn:microsoft.com/office/officeart/2005/8/colors/colorful4" csCatId="colorful" phldr="1"/>
      <dgm:spPr/>
      <dgm:t>
        <a:bodyPr/>
        <a:lstStyle/>
        <a:p>
          <a:endParaRPr lang="en-GB"/>
        </a:p>
      </dgm:t>
    </dgm:pt>
    <dgm:pt modelId="{F20B3FA8-7B3F-4B32-AF40-EB83D85C1AEF}">
      <dgm:prSet phldrT="[Text]"/>
      <dgm:spPr/>
      <dgm:t>
        <a:bodyPr/>
        <a:lstStyle/>
        <a:p>
          <a:endParaRPr lang="en-GB" dirty="0"/>
        </a:p>
        <a:p>
          <a:r>
            <a:rPr lang="en-GB" dirty="0"/>
            <a:t>Plan &amp; Design	</a:t>
          </a:r>
        </a:p>
      </dgm:t>
    </dgm:pt>
    <dgm:pt modelId="{B4B7AC64-7FED-49FE-825F-C690323049AA}" type="parTrans" cxnId="{7D0DCBDC-F1BA-4D2B-8417-5B2B10866E39}">
      <dgm:prSet/>
      <dgm:spPr/>
      <dgm:t>
        <a:bodyPr/>
        <a:lstStyle/>
        <a:p>
          <a:endParaRPr lang="en-GB"/>
        </a:p>
      </dgm:t>
    </dgm:pt>
    <dgm:pt modelId="{0186CEBA-832E-41A5-B156-A1F4B1B386E6}" type="sibTrans" cxnId="{7D0DCBDC-F1BA-4D2B-8417-5B2B10866E39}">
      <dgm:prSet/>
      <dgm:spPr/>
      <dgm:t>
        <a:bodyPr/>
        <a:lstStyle/>
        <a:p>
          <a:endParaRPr lang="en-GB"/>
        </a:p>
      </dgm:t>
    </dgm:pt>
    <dgm:pt modelId="{18D42F85-F4AD-42C2-9674-3E6936CA4E44}">
      <dgm:prSet phldrT="[Text]"/>
      <dgm:spPr/>
      <dgm:t>
        <a:bodyPr/>
        <a:lstStyle/>
        <a:p>
          <a:endParaRPr lang="en-GB" dirty="0"/>
        </a:p>
        <a:p>
          <a:r>
            <a:rPr lang="en-GB" dirty="0"/>
            <a:t>Create &amp; Collect </a:t>
          </a:r>
        </a:p>
      </dgm:t>
    </dgm:pt>
    <dgm:pt modelId="{7800A46D-69ED-487A-AC70-37967AEE1E36}" type="parTrans" cxnId="{1784804A-ADF1-4662-BE2D-7DB08F598C79}">
      <dgm:prSet/>
      <dgm:spPr/>
      <dgm:t>
        <a:bodyPr/>
        <a:lstStyle/>
        <a:p>
          <a:endParaRPr lang="en-GB"/>
        </a:p>
      </dgm:t>
    </dgm:pt>
    <dgm:pt modelId="{826C7B32-8FE3-48F8-B555-446E080521F0}" type="sibTrans" cxnId="{1784804A-ADF1-4662-BE2D-7DB08F598C79}">
      <dgm:prSet/>
      <dgm:spPr/>
      <dgm:t>
        <a:bodyPr/>
        <a:lstStyle/>
        <a:p>
          <a:endParaRPr lang="en-GB"/>
        </a:p>
      </dgm:t>
    </dgm:pt>
    <dgm:pt modelId="{7940EBB5-54DF-4E5B-8A1F-BA22E9E77817}">
      <dgm:prSet phldrT="[Text]"/>
      <dgm:spPr/>
      <dgm:t>
        <a:bodyPr/>
        <a:lstStyle/>
        <a:p>
          <a:endParaRPr lang="en-GB" dirty="0"/>
        </a:p>
        <a:p>
          <a:r>
            <a:rPr lang="en-GB" dirty="0"/>
            <a:t>Refine &amp; </a:t>
          </a:r>
          <a:r>
            <a:rPr lang="en-GB" dirty="0" err="1"/>
            <a:t>Preprocess</a:t>
          </a:r>
          <a:endParaRPr lang="en-GB" dirty="0"/>
        </a:p>
      </dgm:t>
    </dgm:pt>
    <dgm:pt modelId="{7B726163-0B9E-4B34-AD5C-6FE8A2EC0FB5}" type="parTrans" cxnId="{B0FA08CF-3401-4E75-8545-B67198514E54}">
      <dgm:prSet/>
      <dgm:spPr/>
      <dgm:t>
        <a:bodyPr/>
        <a:lstStyle/>
        <a:p>
          <a:endParaRPr lang="en-GB"/>
        </a:p>
      </dgm:t>
    </dgm:pt>
    <dgm:pt modelId="{2F6C3AC2-C6E3-4E53-B340-FBD61E769014}" type="sibTrans" cxnId="{B0FA08CF-3401-4E75-8545-B67198514E54}">
      <dgm:prSet/>
      <dgm:spPr/>
      <dgm:t>
        <a:bodyPr/>
        <a:lstStyle/>
        <a:p>
          <a:endParaRPr lang="en-GB"/>
        </a:p>
      </dgm:t>
    </dgm:pt>
    <dgm:pt modelId="{F515F5E6-B7E0-4B37-B89E-F8BC15B33B58}">
      <dgm:prSet/>
      <dgm:spPr/>
      <dgm:t>
        <a:bodyPr/>
        <a:lstStyle/>
        <a:p>
          <a:endParaRPr lang="en-GB" dirty="0"/>
        </a:p>
        <a:p>
          <a:r>
            <a:rPr lang="en-GB" dirty="0"/>
            <a:t>Analyse &amp; Visualize</a:t>
          </a:r>
        </a:p>
      </dgm:t>
    </dgm:pt>
    <dgm:pt modelId="{7A249F45-C996-4A35-8E20-FD330B012827}" type="parTrans" cxnId="{F2974D1A-11E4-485F-9155-F45C749E8806}">
      <dgm:prSet/>
      <dgm:spPr/>
      <dgm:t>
        <a:bodyPr/>
        <a:lstStyle/>
        <a:p>
          <a:endParaRPr lang="en-GB"/>
        </a:p>
      </dgm:t>
    </dgm:pt>
    <dgm:pt modelId="{D9EC3F71-BA4A-4646-9DDB-63BF85F96F8B}" type="sibTrans" cxnId="{F2974D1A-11E4-485F-9155-F45C749E8806}">
      <dgm:prSet/>
      <dgm:spPr/>
      <dgm:t>
        <a:bodyPr/>
        <a:lstStyle/>
        <a:p>
          <a:endParaRPr lang="en-GB"/>
        </a:p>
      </dgm:t>
    </dgm:pt>
    <dgm:pt modelId="{BA512E22-6A1F-471B-939F-95997F0FD4E5}">
      <dgm:prSet/>
      <dgm:spPr/>
      <dgm:t>
        <a:bodyPr/>
        <a:lstStyle/>
        <a:p>
          <a:endParaRPr lang="en-GB" dirty="0"/>
        </a:p>
        <a:p>
          <a:r>
            <a:rPr lang="en-GB" dirty="0"/>
            <a:t>Publish &amp; Preserve</a:t>
          </a:r>
        </a:p>
      </dgm:t>
    </dgm:pt>
    <dgm:pt modelId="{BA830147-7896-42BB-9D1E-AC7572FCCBF8}" type="parTrans" cxnId="{99F54D8C-C7EC-42B4-8F23-03FF6282881B}">
      <dgm:prSet/>
      <dgm:spPr/>
      <dgm:t>
        <a:bodyPr/>
        <a:lstStyle/>
        <a:p>
          <a:endParaRPr lang="en-GB"/>
        </a:p>
      </dgm:t>
    </dgm:pt>
    <dgm:pt modelId="{883267BE-5883-42F5-AA0D-248A621FB346}" type="sibTrans" cxnId="{99F54D8C-C7EC-42B4-8F23-03FF6282881B}">
      <dgm:prSet/>
      <dgm:spPr/>
      <dgm:t>
        <a:bodyPr/>
        <a:lstStyle/>
        <a:p>
          <a:endParaRPr lang="en-GB"/>
        </a:p>
      </dgm:t>
    </dgm:pt>
    <dgm:pt modelId="{6C68F2B1-1BDE-492B-8169-B30AECECCF2B}">
      <dgm:prSet/>
      <dgm:spPr>
        <a:solidFill>
          <a:srgbClr val="A9249B"/>
        </a:solidFill>
      </dgm:spPr>
      <dgm:t>
        <a:bodyPr/>
        <a:lstStyle/>
        <a:p>
          <a:endParaRPr lang="en-GB" dirty="0"/>
        </a:p>
        <a:p>
          <a:r>
            <a:rPr lang="en-GB" dirty="0"/>
            <a:t>Share &amp;  Reuse</a:t>
          </a:r>
        </a:p>
      </dgm:t>
    </dgm:pt>
    <dgm:pt modelId="{1257FAF9-21E5-4CF6-8244-76A30413A56A}" type="parTrans" cxnId="{BB69F3C1-ACC6-456B-B40A-D3476562C00E}">
      <dgm:prSet/>
      <dgm:spPr/>
      <dgm:t>
        <a:bodyPr/>
        <a:lstStyle/>
        <a:p>
          <a:endParaRPr lang="en-GB"/>
        </a:p>
      </dgm:t>
    </dgm:pt>
    <dgm:pt modelId="{74302A54-8C0D-4247-B4C6-BEBCDFEE3261}" type="sibTrans" cxnId="{BB69F3C1-ACC6-456B-B40A-D3476562C00E}">
      <dgm:prSet/>
      <dgm:spPr/>
      <dgm:t>
        <a:bodyPr/>
        <a:lstStyle/>
        <a:p>
          <a:endParaRPr lang="en-GB"/>
        </a:p>
      </dgm:t>
    </dgm:pt>
    <dgm:pt modelId="{851EE7E7-9F42-4851-A01B-60888D2BA199}" type="pres">
      <dgm:prSet presAssocID="{5E21DD68-868F-4426-9E12-6ABC71C5738A}" presName="compositeShape" presStyleCnt="0">
        <dgm:presLayoutVars>
          <dgm:chMax val="7"/>
          <dgm:dir/>
          <dgm:resizeHandles val="exact"/>
        </dgm:presLayoutVars>
      </dgm:prSet>
      <dgm:spPr/>
    </dgm:pt>
    <dgm:pt modelId="{89F6FA66-DD71-4FEC-A87D-F8E5C66EDBE3}" type="pres">
      <dgm:prSet presAssocID="{5E21DD68-868F-4426-9E12-6ABC71C5738A}" presName="wedge1" presStyleLbl="node1" presStyleIdx="0" presStyleCnt="6"/>
      <dgm:spPr/>
    </dgm:pt>
    <dgm:pt modelId="{553D7036-FB9D-43BE-B777-097836C3B5B5}" type="pres">
      <dgm:prSet presAssocID="{5E21DD68-868F-4426-9E12-6ABC71C5738A}" presName="dummy1a" presStyleCnt="0"/>
      <dgm:spPr/>
    </dgm:pt>
    <dgm:pt modelId="{0878D692-3505-4D30-B4C7-9824DCCF2895}" type="pres">
      <dgm:prSet presAssocID="{5E21DD68-868F-4426-9E12-6ABC71C5738A}" presName="dummy1b" presStyleCnt="0"/>
      <dgm:spPr/>
    </dgm:pt>
    <dgm:pt modelId="{24487F44-EA15-43F8-A49C-5B078C078C38}" type="pres">
      <dgm:prSet presAssocID="{5E21DD68-868F-4426-9E12-6ABC71C5738A}" presName="wedge1Tx" presStyleLbl="node1" presStyleIdx="0" presStyleCnt="6">
        <dgm:presLayoutVars>
          <dgm:chMax val="0"/>
          <dgm:chPref val="0"/>
          <dgm:bulletEnabled val="1"/>
        </dgm:presLayoutVars>
      </dgm:prSet>
      <dgm:spPr/>
    </dgm:pt>
    <dgm:pt modelId="{2958BEBA-6FFA-4887-8FC5-4DA69CB680BD}" type="pres">
      <dgm:prSet presAssocID="{5E21DD68-868F-4426-9E12-6ABC71C5738A}" presName="wedge2" presStyleLbl="node1" presStyleIdx="1" presStyleCnt="6"/>
      <dgm:spPr/>
    </dgm:pt>
    <dgm:pt modelId="{E0B05171-DE54-4B77-809B-6C0F81038104}" type="pres">
      <dgm:prSet presAssocID="{5E21DD68-868F-4426-9E12-6ABC71C5738A}" presName="dummy2a" presStyleCnt="0"/>
      <dgm:spPr/>
    </dgm:pt>
    <dgm:pt modelId="{1049AB1C-65F1-457A-A2FD-D77913794D77}" type="pres">
      <dgm:prSet presAssocID="{5E21DD68-868F-4426-9E12-6ABC71C5738A}" presName="dummy2b" presStyleCnt="0"/>
      <dgm:spPr/>
    </dgm:pt>
    <dgm:pt modelId="{F4323D46-EA79-46F0-8F43-A40C8CCB1DC0}" type="pres">
      <dgm:prSet presAssocID="{5E21DD68-868F-4426-9E12-6ABC71C5738A}" presName="wedge2Tx" presStyleLbl="node1" presStyleIdx="1" presStyleCnt="6">
        <dgm:presLayoutVars>
          <dgm:chMax val="0"/>
          <dgm:chPref val="0"/>
          <dgm:bulletEnabled val="1"/>
        </dgm:presLayoutVars>
      </dgm:prSet>
      <dgm:spPr/>
    </dgm:pt>
    <dgm:pt modelId="{955D201A-C6E9-43CC-8CAB-3B3034A8A1F3}" type="pres">
      <dgm:prSet presAssocID="{5E21DD68-868F-4426-9E12-6ABC71C5738A}" presName="wedge3" presStyleLbl="node1" presStyleIdx="2" presStyleCnt="6"/>
      <dgm:spPr/>
    </dgm:pt>
    <dgm:pt modelId="{0ABFA997-7A1A-4DD2-92B8-1885D96DB534}" type="pres">
      <dgm:prSet presAssocID="{5E21DD68-868F-4426-9E12-6ABC71C5738A}" presName="dummy3a" presStyleCnt="0"/>
      <dgm:spPr/>
    </dgm:pt>
    <dgm:pt modelId="{5D7F2BF7-EEB8-411C-8F6C-3482B15FB876}" type="pres">
      <dgm:prSet presAssocID="{5E21DD68-868F-4426-9E12-6ABC71C5738A}" presName="dummy3b" presStyleCnt="0"/>
      <dgm:spPr/>
    </dgm:pt>
    <dgm:pt modelId="{981D6DAC-46F3-4D19-840B-05A6210AFAB0}" type="pres">
      <dgm:prSet presAssocID="{5E21DD68-868F-4426-9E12-6ABC71C5738A}" presName="wedge3Tx" presStyleLbl="node1" presStyleIdx="2" presStyleCnt="6">
        <dgm:presLayoutVars>
          <dgm:chMax val="0"/>
          <dgm:chPref val="0"/>
          <dgm:bulletEnabled val="1"/>
        </dgm:presLayoutVars>
      </dgm:prSet>
      <dgm:spPr/>
    </dgm:pt>
    <dgm:pt modelId="{E43FA2F3-5E89-4AE2-AC7C-0577D18B8DCB}" type="pres">
      <dgm:prSet presAssocID="{5E21DD68-868F-4426-9E12-6ABC71C5738A}" presName="wedge4" presStyleLbl="node1" presStyleIdx="3" presStyleCnt="6"/>
      <dgm:spPr/>
    </dgm:pt>
    <dgm:pt modelId="{9E117C26-A3DC-481A-BC83-13729DCE00E8}" type="pres">
      <dgm:prSet presAssocID="{5E21DD68-868F-4426-9E12-6ABC71C5738A}" presName="dummy4a" presStyleCnt="0"/>
      <dgm:spPr/>
    </dgm:pt>
    <dgm:pt modelId="{737D9133-9A94-4F4C-98AE-BFBDBB93C701}" type="pres">
      <dgm:prSet presAssocID="{5E21DD68-868F-4426-9E12-6ABC71C5738A}" presName="dummy4b" presStyleCnt="0"/>
      <dgm:spPr/>
    </dgm:pt>
    <dgm:pt modelId="{720B4D26-0476-42B2-9865-259CD78FD844}" type="pres">
      <dgm:prSet presAssocID="{5E21DD68-868F-4426-9E12-6ABC71C5738A}" presName="wedge4Tx" presStyleLbl="node1" presStyleIdx="3" presStyleCnt="6">
        <dgm:presLayoutVars>
          <dgm:chMax val="0"/>
          <dgm:chPref val="0"/>
          <dgm:bulletEnabled val="1"/>
        </dgm:presLayoutVars>
      </dgm:prSet>
      <dgm:spPr/>
    </dgm:pt>
    <dgm:pt modelId="{B5CC713B-2CE1-40DD-90DF-A528C6BB7ADD}" type="pres">
      <dgm:prSet presAssocID="{5E21DD68-868F-4426-9E12-6ABC71C5738A}" presName="wedge5" presStyleLbl="node1" presStyleIdx="4" presStyleCnt="6"/>
      <dgm:spPr/>
    </dgm:pt>
    <dgm:pt modelId="{F5479319-AD83-43AD-A752-0333CDE41995}" type="pres">
      <dgm:prSet presAssocID="{5E21DD68-868F-4426-9E12-6ABC71C5738A}" presName="dummy5a" presStyleCnt="0"/>
      <dgm:spPr/>
    </dgm:pt>
    <dgm:pt modelId="{179AE9A6-981A-46D8-8B31-75ADF59046C6}" type="pres">
      <dgm:prSet presAssocID="{5E21DD68-868F-4426-9E12-6ABC71C5738A}" presName="dummy5b" presStyleCnt="0"/>
      <dgm:spPr/>
    </dgm:pt>
    <dgm:pt modelId="{75693E27-9B0B-42F1-B490-2843F6829D27}" type="pres">
      <dgm:prSet presAssocID="{5E21DD68-868F-4426-9E12-6ABC71C5738A}" presName="wedge5Tx" presStyleLbl="node1" presStyleIdx="4" presStyleCnt="6">
        <dgm:presLayoutVars>
          <dgm:chMax val="0"/>
          <dgm:chPref val="0"/>
          <dgm:bulletEnabled val="1"/>
        </dgm:presLayoutVars>
      </dgm:prSet>
      <dgm:spPr/>
    </dgm:pt>
    <dgm:pt modelId="{6FB29FF6-60C2-428B-9709-4A4DAF2B4EF4}" type="pres">
      <dgm:prSet presAssocID="{5E21DD68-868F-4426-9E12-6ABC71C5738A}" presName="wedge6" presStyleLbl="node1" presStyleIdx="5" presStyleCnt="6"/>
      <dgm:spPr/>
    </dgm:pt>
    <dgm:pt modelId="{AC3D7CAB-999F-4A2F-83DA-7403D00F3363}" type="pres">
      <dgm:prSet presAssocID="{5E21DD68-868F-4426-9E12-6ABC71C5738A}" presName="dummy6a" presStyleCnt="0"/>
      <dgm:spPr/>
    </dgm:pt>
    <dgm:pt modelId="{E797E1BC-6AD7-495A-8AC8-750ACA8D7B55}" type="pres">
      <dgm:prSet presAssocID="{5E21DD68-868F-4426-9E12-6ABC71C5738A}" presName="dummy6b" presStyleCnt="0"/>
      <dgm:spPr/>
    </dgm:pt>
    <dgm:pt modelId="{44472D41-4070-4482-A594-DE99193CA846}" type="pres">
      <dgm:prSet presAssocID="{5E21DD68-868F-4426-9E12-6ABC71C5738A}" presName="wedge6Tx" presStyleLbl="node1" presStyleIdx="5" presStyleCnt="6">
        <dgm:presLayoutVars>
          <dgm:chMax val="0"/>
          <dgm:chPref val="0"/>
          <dgm:bulletEnabled val="1"/>
        </dgm:presLayoutVars>
      </dgm:prSet>
      <dgm:spPr/>
    </dgm:pt>
    <dgm:pt modelId="{D3FB9F1A-9699-47A0-BAAA-5CF0A07FDBBA}" type="pres">
      <dgm:prSet presAssocID="{0186CEBA-832E-41A5-B156-A1F4B1B386E6}" presName="arrowWedge1" presStyleLbl="fgSibTrans2D1" presStyleIdx="0" presStyleCnt="6"/>
      <dgm:spPr/>
    </dgm:pt>
    <dgm:pt modelId="{21F046A4-E56E-440C-BEE3-EE18033EAF10}" type="pres">
      <dgm:prSet presAssocID="{826C7B32-8FE3-48F8-B555-446E080521F0}" presName="arrowWedge2" presStyleLbl="fgSibTrans2D1" presStyleIdx="1" presStyleCnt="6"/>
      <dgm:spPr/>
    </dgm:pt>
    <dgm:pt modelId="{8C9B98DB-0A53-440D-9BE8-EFED76585E22}" type="pres">
      <dgm:prSet presAssocID="{2F6C3AC2-C6E3-4E53-B340-FBD61E769014}" presName="arrowWedge3" presStyleLbl="fgSibTrans2D1" presStyleIdx="2" presStyleCnt="6"/>
      <dgm:spPr/>
    </dgm:pt>
    <dgm:pt modelId="{0601AA9A-CF68-4E80-8368-95515FED59BE}" type="pres">
      <dgm:prSet presAssocID="{D9EC3F71-BA4A-4646-9DDB-63BF85F96F8B}" presName="arrowWedge4" presStyleLbl="fgSibTrans2D1" presStyleIdx="3" presStyleCnt="6"/>
      <dgm:spPr/>
    </dgm:pt>
    <dgm:pt modelId="{CAB01AB7-4532-4E59-974A-80B580365368}" type="pres">
      <dgm:prSet presAssocID="{883267BE-5883-42F5-AA0D-248A621FB346}" presName="arrowWedge5" presStyleLbl="fgSibTrans2D1" presStyleIdx="4" presStyleCnt="6"/>
      <dgm:spPr/>
    </dgm:pt>
    <dgm:pt modelId="{2FD0DC2A-CA1F-4D36-80AE-22ED1548E674}" type="pres">
      <dgm:prSet presAssocID="{74302A54-8C0D-4247-B4C6-BEBCDFEE3261}" presName="arrowWedge6" presStyleLbl="fgSibTrans2D1" presStyleIdx="5" presStyleCnt="6"/>
      <dgm:spPr/>
    </dgm:pt>
  </dgm:ptLst>
  <dgm:cxnLst>
    <dgm:cxn modelId="{4A708700-A0A7-42D7-949B-66991F5454A5}" type="presOf" srcId="{F20B3FA8-7B3F-4B32-AF40-EB83D85C1AEF}" destId="{89F6FA66-DD71-4FEC-A87D-F8E5C66EDBE3}" srcOrd="0" destOrd="0" presId="urn:microsoft.com/office/officeart/2005/8/layout/cycle8"/>
    <dgm:cxn modelId="{74055B08-50B0-454D-BABE-8608895187EB}" type="presOf" srcId="{18D42F85-F4AD-42C2-9674-3E6936CA4E44}" destId="{2958BEBA-6FFA-4887-8FC5-4DA69CB680BD}" srcOrd="0" destOrd="0" presId="urn:microsoft.com/office/officeart/2005/8/layout/cycle8"/>
    <dgm:cxn modelId="{F2974D1A-11E4-485F-9155-F45C749E8806}" srcId="{5E21DD68-868F-4426-9E12-6ABC71C5738A}" destId="{F515F5E6-B7E0-4B37-B89E-F8BC15B33B58}" srcOrd="3" destOrd="0" parTransId="{7A249F45-C996-4A35-8E20-FD330B012827}" sibTransId="{D9EC3F71-BA4A-4646-9DDB-63BF85F96F8B}"/>
    <dgm:cxn modelId="{C249291C-AD2C-4DB2-8913-9E175A63DC9A}" type="presOf" srcId="{BA512E22-6A1F-471B-939F-95997F0FD4E5}" destId="{B5CC713B-2CE1-40DD-90DF-A528C6BB7ADD}" srcOrd="0" destOrd="0" presId="urn:microsoft.com/office/officeart/2005/8/layout/cycle8"/>
    <dgm:cxn modelId="{1784804A-ADF1-4662-BE2D-7DB08F598C79}" srcId="{5E21DD68-868F-4426-9E12-6ABC71C5738A}" destId="{18D42F85-F4AD-42C2-9674-3E6936CA4E44}" srcOrd="1" destOrd="0" parTransId="{7800A46D-69ED-487A-AC70-37967AEE1E36}" sibTransId="{826C7B32-8FE3-48F8-B555-446E080521F0}"/>
    <dgm:cxn modelId="{B1130472-EAC8-4FED-8C45-2E1C59AC6FA4}" type="presOf" srcId="{7940EBB5-54DF-4E5B-8A1F-BA22E9E77817}" destId="{981D6DAC-46F3-4D19-840B-05A6210AFAB0}" srcOrd="1" destOrd="0" presId="urn:microsoft.com/office/officeart/2005/8/layout/cycle8"/>
    <dgm:cxn modelId="{79FD9352-1086-42F3-B714-9A8B67374D61}" type="presOf" srcId="{6C68F2B1-1BDE-492B-8169-B30AECECCF2B}" destId="{6FB29FF6-60C2-428B-9709-4A4DAF2B4EF4}" srcOrd="0" destOrd="0" presId="urn:microsoft.com/office/officeart/2005/8/layout/cycle8"/>
    <dgm:cxn modelId="{4BF3FD59-5476-4245-BBAB-5393A8C35918}" type="presOf" srcId="{F20B3FA8-7B3F-4B32-AF40-EB83D85C1AEF}" destId="{24487F44-EA15-43F8-A49C-5B078C078C38}" srcOrd="1" destOrd="0" presId="urn:microsoft.com/office/officeart/2005/8/layout/cycle8"/>
    <dgm:cxn modelId="{B1AEC77C-60DF-48B2-A62E-F28CE37726A3}" type="presOf" srcId="{5E21DD68-868F-4426-9E12-6ABC71C5738A}" destId="{851EE7E7-9F42-4851-A01B-60888D2BA199}" srcOrd="0" destOrd="0" presId="urn:microsoft.com/office/officeart/2005/8/layout/cycle8"/>
    <dgm:cxn modelId="{7EF84889-B875-4ECD-9093-B3B4F87008B8}" type="presOf" srcId="{6C68F2B1-1BDE-492B-8169-B30AECECCF2B}" destId="{44472D41-4070-4482-A594-DE99193CA846}" srcOrd="1" destOrd="0" presId="urn:microsoft.com/office/officeart/2005/8/layout/cycle8"/>
    <dgm:cxn modelId="{99F54D8C-C7EC-42B4-8F23-03FF6282881B}" srcId="{5E21DD68-868F-4426-9E12-6ABC71C5738A}" destId="{BA512E22-6A1F-471B-939F-95997F0FD4E5}" srcOrd="4" destOrd="0" parTransId="{BA830147-7896-42BB-9D1E-AC7572FCCBF8}" sibTransId="{883267BE-5883-42F5-AA0D-248A621FB346}"/>
    <dgm:cxn modelId="{6E2F639A-F94C-4AFE-A04B-3FF80B421073}" type="presOf" srcId="{F515F5E6-B7E0-4B37-B89E-F8BC15B33B58}" destId="{E43FA2F3-5E89-4AE2-AC7C-0577D18B8DCB}" srcOrd="0" destOrd="0" presId="urn:microsoft.com/office/officeart/2005/8/layout/cycle8"/>
    <dgm:cxn modelId="{314619A0-545A-4A0C-87AA-9B5B46ABAC53}" type="presOf" srcId="{7940EBB5-54DF-4E5B-8A1F-BA22E9E77817}" destId="{955D201A-C6E9-43CC-8CAB-3B3034A8A1F3}" srcOrd="0" destOrd="0" presId="urn:microsoft.com/office/officeart/2005/8/layout/cycle8"/>
    <dgm:cxn modelId="{AA0231A0-53FC-432D-9028-37750884F040}" type="presOf" srcId="{18D42F85-F4AD-42C2-9674-3E6936CA4E44}" destId="{F4323D46-EA79-46F0-8F43-A40C8CCB1DC0}" srcOrd="1" destOrd="0" presId="urn:microsoft.com/office/officeart/2005/8/layout/cycle8"/>
    <dgm:cxn modelId="{BB69F3C1-ACC6-456B-B40A-D3476562C00E}" srcId="{5E21DD68-868F-4426-9E12-6ABC71C5738A}" destId="{6C68F2B1-1BDE-492B-8169-B30AECECCF2B}" srcOrd="5" destOrd="0" parTransId="{1257FAF9-21E5-4CF6-8244-76A30413A56A}" sibTransId="{74302A54-8C0D-4247-B4C6-BEBCDFEE3261}"/>
    <dgm:cxn modelId="{B0FA08CF-3401-4E75-8545-B67198514E54}" srcId="{5E21DD68-868F-4426-9E12-6ABC71C5738A}" destId="{7940EBB5-54DF-4E5B-8A1F-BA22E9E77817}" srcOrd="2" destOrd="0" parTransId="{7B726163-0B9E-4B34-AD5C-6FE8A2EC0FB5}" sibTransId="{2F6C3AC2-C6E3-4E53-B340-FBD61E769014}"/>
    <dgm:cxn modelId="{7D0DCBDC-F1BA-4D2B-8417-5B2B10866E39}" srcId="{5E21DD68-868F-4426-9E12-6ABC71C5738A}" destId="{F20B3FA8-7B3F-4B32-AF40-EB83D85C1AEF}" srcOrd="0" destOrd="0" parTransId="{B4B7AC64-7FED-49FE-825F-C690323049AA}" sibTransId="{0186CEBA-832E-41A5-B156-A1F4B1B386E6}"/>
    <dgm:cxn modelId="{33DDC0ED-1239-4B80-B763-F800F34830EF}" type="presOf" srcId="{BA512E22-6A1F-471B-939F-95997F0FD4E5}" destId="{75693E27-9B0B-42F1-B490-2843F6829D27}" srcOrd="1" destOrd="0" presId="urn:microsoft.com/office/officeart/2005/8/layout/cycle8"/>
    <dgm:cxn modelId="{8D2649FA-711D-45B8-99D5-173D8197D1ED}" type="presOf" srcId="{F515F5E6-B7E0-4B37-B89E-F8BC15B33B58}" destId="{720B4D26-0476-42B2-9865-259CD78FD844}" srcOrd="1" destOrd="0" presId="urn:microsoft.com/office/officeart/2005/8/layout/cycle8"/>
    <dgm:cxn modelId="{F5180DB8-0777-4252-A1CC-DD9402E47D58}" type="presParOf" srcId="{851EE7E7-9F42-4851-A01B-60888D2BA199}" destId="{89F6FA66-DD71-4FEC-A87D-F8E5C66EDBE3}" srcOrd="0" destOrd="0" presId="urn:microsoft.com/office/officeart/2005/8/layout/cycle8"/>
    <dgm:cxn modelId="{81C98D30-C2AE-4CA5-939A-B47158F1F8BA}" type="presParOf" srcId="{851EE7E7-9F42-4851-A01B-60888D2BA199}" destId="{553D7036-FB9D-43BE-B777-097836C3B5B5}" srcOrd="1" destOrd="0" presId="urn:microsoft.com/office/officeart/2005/8/layout/cycle8"/>
    <dgm:cxn modelId="{1D8A0726-1788-4495-AB82-646B3D2DC984}" type="presParOf" srcId="{851EE7E7-9F42-4851-A01B-60888D2BA199}" destId="{0878D692-3505-4D30-B4C7-9824DCCF2895}" srcOrd="2" destOrd="0" presId="urn:microsoft.com/office/officeart/2005/8/layout/cycle8"/>
    <dgm:cxn modelId="{E815AE73-75A4-477F-89C1-E6A6547C3776}" type="presParOf" srcId="{851EE7E7-9F42-4851-A01B-60888D2BA199}" destId="{24487F44-EA15-43F8-A49C-5B078C078C38}" srcOrd="3" destOrd="0" presId="urn:microsoft.com/office/officeart/2005/8/layout/cycle8"/>
    <dgm:cxn modelId="{E1DB938C-752C-41B2-AE19-2A58DE590EA0}" type="presParOf" srcId="{851EE7E7-9F42-4851-A01B-60888D2BA199}" destId="{2958BEBA-6FFA-4887-8FC5-4DA69CB680BD}" srcOrd="4" destOrd="0" presId="urn:microsoft.com/office/officeart/2005/8/layout/cycle8"/>
    <dgm:cxn modelId="{8D53F83A-3603-478A-A18C-429066A3467D}" type="presParOf" srcId="{851EE7E7-9F42-4851-A01B-60888D2BA199}" destId="{E0B05171-DE54-4B77-809B-6C0F81038104}" srcOrd="5" destOrd="0" presId="urn:microsoft.com/office/officeart/2005/8/layout/cycle8"/>
    <dgm:cxn modelId="{C990C774-8367-4DDE-BBBC-652EDB947D5A}" type="presParOf" srcId="{851EE7E7-9F42-4851-A01B-60888D2BA199}" destId="{1049AB1C-65F1-457A-A2FD-D77913794D77}" srcOrd="6" destOrd="0" presId="urn:microsoft.com/office/officeart/2005/8/layout/cycle8"/>
    <dgm:cxn modelId="{37D15210-B0F6-41A8-BAF2-6B6D304ED880}" type="presParOf" srcId="{851EE7E7-9F42-4851-A01B-60888D2BA199}" destId="{F4323D46-EA79-46F0-8F43-A40C8CCB1DC0}" srcOrd="7" destOrd="0" presId="urn:microsoft.com/office/officeart/2005/8/layout/cycle8"/>
    <dgm:cxn modelId="{A88BA706-AAF9-4BCF-B90A-57B03D2A41A0}" type="presParOf" srcId="{851EE7E7-9F42-4851-A01B-60888D2BA199}" destId="{955D201A-C6E9-43CC-8CAB-3B3034A8A1F3}" srcOrd="8" destOrd="0" presId="urn:microsoft.com/office/officeart/2005/8/layout/cycle8"/>
    <dgm:cxn modelId="{C40FDA29-85C0-4D32-87F1-AA139FCBF600}" type="presParOf" srcId="{851EE7E7-9F42-4851-A01B-60888D2BA199}" destId="{0ABFA997-7A1A-4DD2-92B8-1885D96DB534}" srcOrd="9" destOrd="0" presId="urn:microsoft.com/office/officeart/2005/8/layout/cycle8"/>
    <dgm:cxn modelId="{E8FA9E4F-219A-4942-A0FA-3C01F32331F0}" type="presParOf" srcId="{851EE7E7-9F42-4851-A01B-60888D2BA199}" destId="{5D7F2BF7-EEB8-411C-8F6C-3482B15FB876}" srcOrd="10" destOrd="0" presId="urn:microsoft.com/office/officeart/2005/8/layout/cycle8"/>
    <dgm:cxn modelId="{755092B2-65A4-489A-8F31-446FC1603BC7}" type="presParOf" srcId="{851EE7E7-9F42-4851-A01B-60888D2BA199}" destId="{981D6DAC-46F3-4D19-840B-05A6210AFAB0}" srcOrd="11" destOrd="0" presId="urn:microsoft.com/office/officeart/2005/8/layout/cycle8"/>
    <dgm:cxn modelId="{8296272A-EC37-4811-ABA6-D86CF71D1115}" type="presParOf" srcId="{851EE7E7-9F42-4851-A01B-60888D2BA199}" destId="{E43FA2F3-5E89-4AE2-AC7C-0577D18B8DCB}" srcOrd="12" destOrd="0" presId="urn:microsoft.com/office/officeart/2005/8/layout/cycle8"/>
    <dgm:cxn modelId="{A9E1C4B0-4CB7-409A-9985-334AF7C163D8}" type="presParOf" srcId="{851EE7E7-9F42-4851-A01B-60888D2BA199}" destId="{9E117C26-A3DC-481A-BC83-13729DCE00E8}" srcOrd="13" destOrd="0" presId="urn:microsoft.com/office/officeart/2005/8/layout/cycle8"/>
    <dgm:cxn modelId="{E4EBB573-4309-44A0-A0A2-820E9456CA9A}" type="presParOf" srcId="{851EE7E7-9F42-4851-A01B-60888D2BA199}" destId="{737D9133-9A94-4F4C-98AE-BFBDBB93C701}" srcOrd="14" destOrd="0" presId="urn:microsoft.com/office/officeart/2005/8/layout/cycle8"/>
    <dgm:cxn modelId="{2AAE4171-3320-4E17-AFDD-FBB4C0BB074F}" type="presParOf" srcId="{851EE7E7-9F42-4851-A01B-60888D2BA199}" destId="{720B4D26-0476-42B2-9865-259CD78FD844}" srcOrd="15" destOrd="0" presId="urn:microsoft.com/office/officeart/2005/8/layout/cycle8"/>
    <dgm:cxn modelId="{21BD572B-A56D-499F-8395-05C46D19CEB6}" type="presParOf" srcId="{851EE7E7-9F42-4851-A01B-60888D2BA199}" destId="{B5CC713B-2CE1-40DD-90DF-A528C6BB7ADD}" srcOrd="16" destOrd="0" presId="urn:microsoft.com/office/officeart/2005/8/layout/cycle8"/>
    <dgm:cxn modelId="{8CAA8901-7DB6-4C1D-9DF8-217203951C5F}" type="presParOf" srcId="{851EE7E7-9F42-4851-A01B-60888D2BA199}" destId="{F5479319-AD83-43AD-A752-0333CDE41995}" srcOrd="17" destOrd="0" presId="urn:microsoft.com/office/officeart/2005/8/layout/cycle8"/>
    <dgm:cxn modelId="{8457C9E0-6A5C-43AA-85BD-F5A2803DDCEE}" type="presParOf" srcId="{851EE7E7-9F42-4851-A01B-60888D2BA199}" destId="{179AE9A6-981A-46D8-8B31-75ADF59046C6}" srcOrd="18" destOrd="0" presId="urn:microsoft.com/office/officeart/2005/8/layout/cycle8"/>
    <dgm:cxn modelId="{B6D37F7F-217D-4F31-98A3-B7508A8331A3}" type="presParOf" srcId="{851EE7E7-9F42-4851-A01B-60888D2BA199}" destId="{75693E27-9B0B-42F1-B490-2843F6829D27}" srcOrd="19" destOrd="0" presId="urn:microsoft.com/office/officeart/2005/8/layout/cycle8"/>
    <dgm:cxn modelId="{C91F8D61-89A3-459A-B81D-CBD49D2C6A0C}" type="presParOf" srcId="{851EE7E7-9F42-4851-A01B-60888D2BA199}" destId="{6FB29FF6-60C2-428B-9709-4A4DAF2B4EF4}" srcOrd="20" destOrd="0" presId="urn:microsoft.com/office/officeart/2005/8/layout/cycle8"/>
    <dgm:cxn modelId="{3923441C-4101-49ED-83ED-5CB78ABCC0B8}" type="presParOf" srcId="{851EE7E7-9F42-4851-A01B-60888D2BA199}" destId="{AC3D7CAB-999F-4A2F-83DA-7403D00F3363}" srcOrd="21" destOrd="0" presId="urn:microsoft.com/office/officeart/2005/8/layout/cycle8"/>
    <dgm:cxn modelId="{8C069E57-AFD5-44C2-940E-091819D6D9C4}" type="presParOf" srcId="{851EE7E7-9F42-4851-A01B-60888D2BA199}" destId="{E797E1BC-6AD7-495A-8AC8-750ACA8D7B55}" srcOrd="22" destOrd="0" presId="urn:microsoft.com/office/officeart/2005/8/layout/cycle8"/>
    <dgm:cxn modelId="{38B6FD54-417C-4085-AAD0-BAD283DE77F6}" type="presParOf" srcId="{851EE7E7-9F42-4851-A01B-60888D2BA199}" destId="{44472D41-4070-4482-A594-DE99193CA846}" srcOrd="23" destOrd="0" presId="urn:microsoft.com/office/officeart/2005/8/layout/cycle8"/>
    <dgm:cxn modelId="{EFD83F44-2520-4FEF-BC8D-AAE9A992D88F}" type="presParOf" srcId="{851EE7E7-9F42-4851-A01B-60888D2BA199}" destId="{D3FB9F1A-9699-47A0-BAAA-5CF0A07FDBBA}" srcOrd="24" destOrd="0" presId="urn:microsoft.com/office/officeart/2005/8/layout/cycle8"/>
    <dgm:cxn modelId="{B72453F2-38D5-4492-9381-614DE4209818}" type="presParOf" srcId="{851EE7E7-9F42-4851-A01B-60888D2BA199}" destId="{21F046A4-E56E-440C-BEE3-EE18033EAF10}" srcOrd="25" destOrd="0" presId="urn:microsoft.com/office/officeart/2005/8/layout/cycle8"/>
    <dgm:cxn modelId="{96D88982-45F1-4C01-B68C-F5822264E479}" type="presParOf" srcId="{851EE7E7-9F42-4851-A01B-60888D2BA199}" destId="{8C9B98DB-0A53-440D-9BE8-EFED76585E22}" srcOrd="26" destOrd="0" presId="urn:microsoft.com/office/officeart/2005/8/layout/cycle8"/>
    <dgm:cxn modelId="{E0258276-520E-4802-AAF6-DF7638EFF8AC}" type="presParOf" srcId="{851EE7E7-9F42-4851-A01B-60888D2BA199}" destId="{0601AA9A-CF68-4E80-8368-95515FED59BE}" srcOrd="27" destOrd="0" presId="urn:microsoft.com/office/officeart/2005/8/layout/cycle8"/>
    <dgm:cxn modelId="{AF88C25B-40B3-4EA9-A4E7-CD3662FBC6E8}" type="presParOf" srcId="{851EE7E7-9F42-4851-A01B-60888D2BA199}" destId="{CAB01AB7-4532-4E59-974A-80B580365368}" srcOrd="28" destOrd="0" presId="urn:microsoft.com/office/officeart/2005/8/layout/cycle8"/>
    <dgm:cxn modelId="{59AC015F-7CB5-45BC-AE9D-C2D04095E75C}" type="presParOf" srcId="{851EE7E7-9F42-4851-A01B-60888D2BA199}" destId="{2FD0DC2A-CA1F-4D36-80AE-22ED1548E674}" srcOrd="2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495D4D-C700-4FF0-A3D1-FF4D6C281355}" type="doc">
      <dgm:prSet loTypeId="urn:microsoft.com/office/officeart/2005/8/layout/default" loCatId="list" qsTypeId="urn:microsoft.com/office/officeart/2005/8/quickstyle/simple3" qsCatId="simple" csTypeId="urn:microsoft.com/office/officeart/2005/8/colors/colorful3" csCatId="colorful" phldr="1"/>
      <dgm:spPr/>
      <dgm:t>
        <a:bodyPr/>
        <a:lstStyle/>
        <a:p>
          <a:endParaRPr lang="en-US"/>
        </a:p>
      </dgm:t>
    </dgm:pt>
    <dgm:pt modelId="{39658CE9-DD59-44B7-BA99-B169511E089E}">
      <dgm:prSet custT="1"/>
      <dgm:spPr>
        <a:solidFill>
          <a:srgbClr val="90A7BA"/>
        </a:solidFill>
      </dgm:spPr>
      <dgm:t>
        <a:bodyPr/>
        <a:lstStyle/>
        <a:p>
          <a:r>
            <a:rPr lang="en-US" sz="2000" dirty="0"/>
            <a:t>extract information from large amounts of text – distant reading</a:t>
          </a:r>
        </a:p>
      </dgm:t>
    </dgm:pt>
    <dgm:pt modelId="{959F82E9-6732-42FE-9544-5D507086BA83}" type="parTrans" cxnId="{02B4D738-CE65-4D6D-AF28-0FF01D50DF4D}">
      <dgm:prSet/>
      <dgm:spPr/>
      <dgm:t>
        <a:bodyPr/>
        <a:lstStyle/>
        <a:p>
          <a:endParaRPr lang="en-US"/>
        </a:p>
      </dgm:t>
    </dgm:pt>
    <dgm:pt modelId="{376933A6-7BEF-4402-9B16-444543237BC0}" type="sibTrans" cxnId="{02B4D738-CE65-4D6D-AF28-0FF01D50DF4D}">
      <dgm:prSet/>
      <dgm:spPr/>
      <dgm:t>
        <a:bodyPr/>
        <a:lstStyle/>
        <a:p>
          <a:endParaRPr lang="en-US"/>
        </a:p>
      </dgm:t>
    </dgm:pt>
    <dgm:pt modelId="{906C3896-AE98-4EB2-BCA1-BB42A902FB6F}">
      <dgm:prSet custT="1"/>
      <dgm:spPr>
        <a:solidFill>
          <a:schemeClr val="tx1"/>
        </a:solidFill>
      </dgm:spPr>
      <dgm:t>
        <a:bodyPr/>
        <a:lstStyle/>
        <a:p>
          <a:r>
            <a:rPr lang="en-US" sz="2000" dirty="0"/>
            <a:t>review large amount of research literature systematically</a:t>
          </a:r>
        </a:p>
      </dgm:t>
    </dgm:pt>
    <dgm:pt modelId="{6AD8BD3A-5B42-4048-8494-EC886C24CC72}" type="parTrans" cxnId="{22349571-4396-4EF5-9D2E-F44823CD4936}">
      <dgm:prSet/>
      <dgm:spPr/>
      <dgm:t>
        <a:bodyPr/>
        <a:lstStyle/>
        <a:p>
          <a:endParaRPr lang="en-US"/>
        </a:p>
      </dgm:t>
    </dgm:pt>
    <dgm:pt modelId="{08815634-B945-43EE-B7E6-EAC17D74A7EB}" type="sibTrans" cxnId="{22349571-4396-4EF5-9D2E-F44823CD4936}">
      <dgm:prSet/>
      <dgm:spPr/>
      <dgm:t>
        <a:bodyPr/>
        <a:lstStyle/>
        <a:p>
          <a:endParaRPr lang="en-US"/>
        </a:p>
      </dgm:t>
    </dgm:pt>
    <dgm:pt modelId="{FB1BFDB9-A2CE-4F14-BD53-84FE9C7EBC6C}">
      <dgm:prSet custT="1"/>
      <dgm:spPr>
        <a:solidFill>
          <a:srgbClr val="90A7BA"/>
        </a:solidFill>
      </dgm:spPr>
      <dgm:t>
        <a:bodyPr/>
        <a:lstStyle/>
        <a:p>
          <a:r>
            <a:rPr lang="en-US" sz="2000" dirty="0"/>
            <a:t>evaluate hypotheses or bold statements</a:t>
          </a:r>
        </a:p>
      </dgm:t>
    </dgm:pt>
    <dgm:pt modelId="{A8E087B3-94C4-4149-AFE2-75F8ACF86736}" type="parTrans" cxnId="{782D3FE9-8480-41E2-9CA7-26800C466952}">
      <dgm:prSet/>
      <dgm:spPr/>
      <dgm:t>
        <a:bodyPr/>
        <a:lstStyle/>
        <a:p>
          <a:endParaRPr lang="en-US"/>
        </a:p>
      </dgm:t>
    </dgm:pt>
    <dgm:pt modelId="{146525EC-5344-46A3-99F0-9148788E053A}" type="sibTrans" cxnId="{782D3FE9-8480-41E2-9CA7-26800C466952}">
      <dgm:prSet/>
      <dgm:spPr/>
      <dgm:t>
        <a:bodyPr/>
        <a:lstStyle/>
        <a:p>
          <a:endParaRPr lang="en-US"/>
        </a:p>
      </dgm:t>
    </dgm:pt>
    <dgm:pt modelId="{F35A9DD2-C73E-433E-BB79-20DAD7F89DDE}">
      <dgm:prSet custT="1"/>
      <dgm:spPr>
        <a:solidFill>
          <a:srgbClr val="90A7BA"/>
        </a:solidFill>
      </dgm:spPr>
      <dgm:t>
        <a:bodyPr/>
        <a:lstStyle/>
        <a:p>
          <a:r>
            <a:rPr lang="en-US" sz="2000" dirty="0"/>
            <a:t>categorize texts according to their genre </a:t>
          </a:r>
        </a:p>
        <a:p>
          <a:r>
            <a:rPr lang="en-US" sz="1600" dirty="0"/>
            <a:t>(classification – Python/BERT)</a:t>
          </a:r>
          <a:endParaRPr lang="en-US" sz="2300" dirty="0"/>
        </a:p>
      </dgm:t>
    </dgm:pt>
    <dgm:pt modelId="{C8D4D7C1-2E4C-49BE-83BD-2E63A3E06772}" type="parTrans" cxnId="{D7C6EE5E-C685-423E-9D21-35A679580C2D}">
      <dgm:prSet/>
      <dgm:spPr/>
      <dgm:t>
        <a:bodyPr/>
        <a:lstStyle/>
        <a:p>
          <a:endParaRPr lang="en-US"/>
        </a:p>
      </dgm:t>
    </dgm:pt>
    <dgm:pt modelId="{8FDBCE04-DD5E-44A1-83FC-A80DCBF5F9CC}" type="sibTrans" cxnId="{D7C6EE5E-C685-423E-9D21-35A679580C2D}">
      <dgm:prSet/>
      <dgm:spPr/>
      <dgm:t>
        <a:bodyPr/>
        <a:lstStyle/>
        <a:p>
          <a:endParaRPr lang="en-US"/>
        </a:p>
      </dgm:t>
    </dgm:pt>
    <dgm:pt modelId="{F90F59AF-AC83-446A-A65F-0CC49E0824A6}">
      <dgm:prSet custT="1"/>
      <dgm:spPr>
        <a:solidFill>
          <a:schemeClr val="tx1"/>
        </a:solidFill>
      </dgm:spPr>
      <dgm:t>
        <a:bodyPr/>
        <a:lstStyle/>
        <a:p>
          <a:r>
            <a:rPr lang="en-US" sz="2000" dirty="0"/>
            <a:t>identify textual patterns, text re-use and intertextuality </a:t>
          </a:r>
          <a:r>
            <a:rPr lang="en-US" sz="1600" dirty="0"/>
            <a:t>(plagiarism – PASSIM</a:t>
          </a:r>
          <a:r>
            <a:rPr lang="en-US" sz="2300" dirty="0"/>
            <a:t>)</a:t>
          </a:r>
        </a:p>
      </dgm:t>
    </dgm:pt>
    <dgm:pt modelId="{CAC33F72-355F-4508-9D4E-BC77C8D8BD62}" type="parTrans" cxnId="{BDC15037-C07C-436D-A4C4-C81338ABD7EE}">
      <dgm:prSet/>
      <dgm:spPr/>
      <dgm:t>
        <a:bodyPr/>
        <a:lstStyle/>
        <a:p>
          <a:endParaRPr lang="en-US"/>
        </a:p>
      </dgm:t>
    </dgm:pt>
    <dgm:pt modelId="{6B14D9CF-8B32-4665-A7A8-103CA2C2381A}" type="sibTrans" cxnId="{BDC15037-C07C-436D-A4C4-C81338ABD7EE}">
      <dgm:prSet/>
      <dgm:spPr/>
      <dgm:t>
        <a:bodyPr/>
        <a:lstStyle/>
        <a:p>
          <a:endParaRPr lang="en-US"/>
        </a:p>
      </dgm:t>
    </dgm:pt>
    <dgm:pt modelId="{2F73D47D-E353-4B02-AFFF-E78E61F48F58}">
      <dgm:prSet custT="1"/>
      <dgm:spPr>
        <a:solidFill>
          <a:srgbClr val="90A7BA"/>
        </a:solidFill>
      </dgm:spPr>
      <dgm:t>
        <a:bodyPr/>
        <a:lstStyle/>
        <a:p>
          <a:r>
            <a:rPr lang="en-US" sz="2000" dirty="0"/>
            <a:t>digital </a:t>
          </a:r>
          <a:r>
            <a:rPr lang="en-US" sz="2000" dirty="0" err="1"/>
            <a:t>stemmatology</a:t>
          </a:r>
          <a:r>
            <a:rPr lang="en-US" sz="2000" dirty="0"/>
            <a:t> (</a:t>
          </a:r>
          <a:r>
            <a:rPr lang="en-US" sz="1600" dirty="0"/>
            <a:t>stemmaweb.net</a:t>
          </a:r>
          <a:r>
            <a:rPr lang="en-US" sz="2000" dirty="0"/>
            <a:t>)</a:t>
          </a:r>
        </a:p>
      </dgm:t>
    </dgm:pt>
    <dgm:pt modelId="{A8B36933-E52B-4E70-BFD3-8E4453DB4000}" type="parTrans" cxnId="{FD717C4B-E8D2-4A2A-8910-E1A64E4DDB40}">
      <dgm:prSet/>
      <dgm:spPr/>
      <dgm:t>
        <a:bodyPr/>
        <a:lstStyle/>
        <a:p>
          <a:endParaRPr lang="en-US"/>
        </a:p>
      </dgm:t>
    </dgm:pt>
    <dgm:pt modelId="{C0D87980-FBFC-4107-A70E-91927C7A7777}" type="sibTrans" cxnId="{FD717C4B-E8D2-4A2A-8910-E1A64E4DDB40}">
      <dgm:prSet/>
      <dgm:spPr/>
      <dgm:t>
        <a:bodyPr/>
        <a:lstStyle/>
        <a:p>
          <a:endParaRPr lang="en-US"/>
        </a:p>
      </dgm:t>
    </dgm:pt>
    <dgm:pt modelId="{F51D97F5-2509-4B64-881E-85D1DF69155C}">
      <dgm:prSet custT="1"/>
      <dgm:spPr>
        <a:solidFill>
          <a:schemeClr val="tx1"/>
        </a:solidFill>
      </dgm:spPr>
      <dgm:t>
        <a:bodyPr/>
        <a:lstStyle/>
        <a:p>
          <a:r>
            <a:rPr lang="en-US" sz="2000" dirty="0"/>
            <a:t>cluster texts according to similar features topic modeling </a:t>
          </a:r>
          <a:r>
            <a:rPr lang="en-US" sz="1600" dirty="0"/>
            <a:t>(MALLET)</a:t>
          </a:r>
          <a:endParaRPr lang="en-US" sz="2300" dirty="0"/>
        </a:p>
      </dgm:t>
    </dgm:pt>
    <dgm:pt modelId="{D74F297D-7178-4514-A0A8-D238A70BE5A4}" type="parTrans" cxnId="{060B5EF1-BB97-4BC9-B702-A73B010A24F5}">
      <dgm:prSet/>
      <dgm:spPr/>
      <dgm:t>
        <a:bodyPr/>
        <a:lstStyle/>
        <a:p>
          <a:endParaRPr lang="en-US"/>
        </a:p>
      </dgm:t>
    </dgm:pt>
    <dgm:pt modelId="{50029AC7-CC7A-47D5-9D2C-11866631E433}" type="sibTrans" cxnId="{060B5EF1-BB97-4BC9-B702-A73B010A24F5}">
      <dgm:prSet/>
      <dgm:spPr/>
      <dgm:t>
        <a:bodyPr/>
        <a:lstStyle/>
        <a:p>
          <a:endParaRPr lang="en-US"/>
        </a:p>
      </dgm:t>
    </dgm:pt>
    <dgm:pt modelId="{38E682D7-C044-43DD-A735-9125D8917B32}">
      <dgm:prSet custT="1"/>
      <dgm:spPr>
        <a:solidFill>
          <a:schemeClr val="tx1"/>
        </a:solidFill>
      </dgm:spPr>
      <dgm:t>
        <a:bodyPr/>
        <a:lstStyle/>
        <a:p>
          <a:r>
            <a:rPr lang="en-US" sz="2000" dirty="0"/>
            <a:t>identify authors or origin via stylometry (</a:t>
          </a:r>
          <a:r>
            <a:rPr lang="en-US" sz="1600" dirty="0"/>
            <a:t>stylometric analysis – </a:t>
          </a:r>
          <a:r>
            <a:rPr lang="en-US" sz="1600" dirty="0" err="1"/>
            <a:t>Stylo</a:t>
          </a:r>
          <a:r>
            <a:rPr lang="en-US" sz="1600" dirty="0"/>
            <a:t> in R)</a:t>
          </a:r>
          <a:endParaRPr lang="en-US" sz="2000" dirty="0"/>
        </a:p>
      </dgm:t>
    </dgm:pt>
    <dgm:pt modelId="{DAD12330-9DF0-4FD4-BFAA-8725786A5B61}" type="parTrans" cxnId="{E8DC4EFA-133F-46D7-84AE-5C35AD2E6C10}">
      <dgm:prSet/>
      <dgm:spPr/>
      <dgm:t>
        <a:bodyPr/>
        <a:lstStyle/>
        <a:p>
          <a:endParaRPr lang="en-US"/>
        </a:p>
      </dgm:t>
    </dgm:pt>
    <dgm:pt modelId="{9B80824B-58F9-4A1B-9FE5-79FE142E2BAE}" type="sibTrans" cxnId="{E8DC4EFA-133F-46D7-84AE-5C35AD2E6C10}">
      <dgm:prSet/>
      <dgm:spPr/>
      <dgm:t>
        <a:bodyPr/>
        <a:lstStyle/>
        <a:p>
          <a:endParaRPr lang="en-US"/>
        </a:p>
      </dgm:t>
    </dgm:pt>
    <dgm:pt modelId="{710EC435-EE93-404F-9EFF-27B002D3E566}">
      <dgm:prSet custT="1"/>
      <dgm:spPr>
        <a:solidFill>
          <a:srgbClr val="90A7BA"/>
        </a:solidFill>
      </dgm:spPr>
      <dgm:t>
        <a:bodyPr/>
        <a:lstStyle/>
        <a:p>
          <a:r>
            <a:rPr lang="en-US" sz="2000" dirty="0"/>
            <a:t>opinion/ sentiment analysis  </a:t>
          </a:r>
        </a:p>
        <a:p>
          <a:r>
            <a:rPr lang="en-US" sz="1600" dirty="0"/>
            <a:t>(Python)</a:t>
          </a:r>
          <a:endParaRPr lang="en-US" sz="2300" dirty="0"/>
        </a:p>
      </dgm:t>
    </dgm:pt>
    <dgm:pt modelId="{258C410A-0DF9-494A-B2E8-C31E8852F456}" type="parTrans" cxnId="{AC1E25E0-D324-4160-8F34-4786F7BCE362}">
      <dgm:prSet/>
      <dgm:spPr/>
      <dgm:t>
        <a:bodyPr/>
        <a:lstStyle/>
        <a:p>
          <a:endParaRPr lang="en-US"/>
        </a:p>
      </dgm:t>
    </dgm:pt>
    <dgm:pt modelId="{47F5303D-77D0-464C-AFEE-2CC267556701}" type="sibTrans" cxnId="{AC1E25E0-D324-4160-8F34-4786F7BCE362}">
      <dgm:prSet/>
      <dgm:spPr/>
      <dgm:t>
        <a:bodyPr/>
        <a:lstStyle/>
        <a:p>
          <a:endParaRPr lang="en-US"/>
        </a:p>
      </dgm:t>
    </dgm:pt>
    <dgm:pt modelId="{55BD1A79-5407-41F8-B7C8-E636389562E8}">
      <dgm:prSet custT="1"/>
      <dgm:spPr>
        <a:solidFill>
          <a:schemeClr val="tx1"/>
        </a:solidFill>
      </dgm:spPr>
      <dgm:t>
        <a:bodyPr/>
        <a:lstStyle/>
        <a:p>
          <a:r>
            <a:rPr lang="en-US" sz="2000" dirty="0"/>
            <a:t>find networks of entities: network analysis</a:t>
          </a:r>
        </a:p>
      </dgm:t>
    </dgm:pt>
    <dgm:pt modelId="{39E088DE-7F9E-483B-9A0A-59CA734D34FA}" type="parTrans" cxnId="{A8E63298-5B17-4833-B277-E3A45A30F206}">
      <dgm:prSet/>
      <dgm:spPr/>
      <dgm:t>
        <a:bodyPr/>
        <a:lstStyle/>
        <a:p>
          <a:endParaRPr lang="en-US"/>
        </a:p>
      </dgm:t>
    </dgm:pt>
    <dgm:pt modelId="{97622701-057C-40A5-9AAF-30ECFD135F7F}" type="sibTrans" cxnId="{A8E63298-5B17-4833-B277-E3A45A30F206}">
      <dgm:prSet/>
      <dgm:spPr/>
      <dgm:t>
        <a:bodyPr/>
        <a:lstStyle/>
        <a:p>
          <a:endParaRPr lang="en-US"/>
        </a:p>
      </dgm:t>
    </dgm:pt>
    <dgm:pt modelId="{72F833D2-54D7-43AB-8722-947FBDBD30B6}">
      <dgm:prSet custT="1"/>
      <dgm:spPr>
        <a:solidFill>
          <a:srgbClr val="90A7BA"/>
        </a:solidFill>
      </dgm:spPr>
      <dgm:t>
        <a:bodyPr/>
        <a:lstStyle/>
        <a:p>
          <a:r>
            <a:rPr lang="en-US" sz="2000" dirty="0"/>
            <a:t>…</a:t>
          </a:r>
          <a:endParaRPr lang="en-US" sz="6500" dirty="0"/>
        </a:p>
      </dgm:t>
    </dgm:pt>
    <dgm:pt modelId="{870A626D-5EE3-4CB8-AB58-DF3919D8EA0F}" type="parTrans" cxnId="{6DF1AFDB-31D6-40C7-81ED-173280243576}">
      <dgm:prSet/>
      <dgm:spPr/>
      <dgm:t>
        <a:bodyPr/>
        <a:lstStyle/>
        <a:p>
          <a:endParaRPr lang="de-DE"/>
        </a:p>
      </dgm:t>
    </dgm:pt>
    <dgm:pt modelId="{D7109AAA-765E-4219-9ABC-70ACE86773C0}" type="sibTrans" cxnId="{6DF1AFDB-31D6-40C7-81ED-173280243576}">
      <dgm:prSet/>
      <dgm:spPr/>
      <dgm:t>
        <a:bodyPr/>
        <a:lstStyle/>
        <a:p>
          <a:endParaRPr lang="de-DE"/>
        </a:p>
      </dgm:t>
    </dgm:pt>
    <dgm:pt modelId="{0FE66D0F-F86E-42DF-B518-B8D58CC7C406}" type="pres">
      <dgm:prSet presAssocID="{D1495D4D-C700-4FF0-A3D1-FF4D6C281355}" presName="diagram" presStyleCnt="0">
        <dgm:presLayoutVars>
          <dgm:dir/>
          <dgm:resizeHandles val="exact"/>
        </dgm:presLayoutVars>
      </dgm:prSet>
      <dgm:spPr/>
    </dgm:pt>
    <dgm:pt modelId="{62EB7714-1295-40F4-8754-B8E3F5723074}" type="pres">
      <dgm:prSet presAssocID="{39658CE9-DD59-44B7-BA99-B169511E089E}" presName="node" presStyleLbl="node1" presStyleIdx="0" presStyleCnt="11" custScaleX="136468" custScaleY="227446" custLinFactNeighborX="-8662" custLinFactNeighborY="-1">
        <dgm:presLayoutVars>
          <dgm:bulletEnabled val="1"/>
        </dgm:presLayoutVars>
      </dgm:prSet>
      <dgm:spPr/>
    </dgm:pt>
    <dgm:pt modelId="{BF993935-A3A8-446E-BF97-2A829CC8508C}" type="pres">
      <dgm:prSet presAssocID="{376933A6-7BEF-4402-9B16-444543237BC0}" presName="sibTrans" presStyleCnt="0"/>
      <dgm:spPr/>
    </dgm:pt>
    <dgm:pt modelId="{F15A72FC-AC76-4BA6-BDCE-0BAB450700AB}" type="pres">
      <dgm:prSet presAssocID="{906C3896-AE98-4EB2-BCA1-BB42A902FB6F}" presName="node" presStyleLbl="node1" presStyleIdx="1" presStyleCnt="11" custScaleX="136468" custScaleY="227446" custLinFactNeighborX="-18662" custLinFactNeighborY="-1">
        <dgm:presLayoutVars>
          <dgm:bulletEnabled val="1"/>
        </dgm:presLayoutVars>
      </dgm:prSet>
      <dgm:spPr/>
    </dgm:pt>
    <dgm:pt modelId="{EB6A5508-0C60-4CE6-9199-F4A319839BA3}" type="pres">
      <dgm:prSet presAssocID="{08815634-B945-43EE-B7E6-EAC17D74A7EB}" presName="sibTrans" presStyleCnt="0"/>
      <dgm:spPr/>
    </dgm:pt>
    <dgm:pt modelId="{ACD4598D-F872-4CD9-B1FB-58B1FFCCD2C6}" type="pres">
      <dgm:prSet presAssocID="{FB1BFDB9-A2CE-4F14-BD53-84FE9C7EBC6C}" presName="node" presStyleLbl="node1" presStyleIdx="2" presStyleCnt="11" custScaleX="136468" custScaleY="227446" custLinFactNeighborX="-28662" custLinFactNeighborY="-1">
        <dgm:presLayoutVars>
          <dgm:bulletEnabled val="1"/>
        </dgm:presLayoutVars>
      </dgm:prSet>
      <dgm:spPr/>
    </dgm:pt>
    <dgm:pt modelId="{B8A235EC-04BE-47BE-BA36-871CD474AA4B}" type="pres">
      <dgm:prSet presAssocID="{146525EC-5344-46A3-99F0-9148788E053A}" presName="sibTrans" presStyleCnt="0"/>
      <dgm:spPr/>
    </dgm:pt>
    <dgm:pt modelId="{F4329F8F-605D-4A44-BBAC-AD75AFE89CA1}" type="pres">
      <dgm:prSet presAssocID="{F35A9DD2-C73E-433E-BB79-20DAD7F89DDE}" presName="node" presStyleLbl="node1" presStyleIdx="3" presStyleCnt="11" custScaleX="136468" custScaleY="227446" custLinFactX="-75130" custLinFactY="200000" custLinFactNeighborX="-100000" custLinFactNeighborY="254891">
        <dgm:presLayoutVars>
          <dgm:bulletEnabled val="1"/>
        </dgm:presLayoutVars>
      </dgm:prSet>
      <dgm:spPr/>
    </dgm:pt>
    <dgm:pt modelId="{1A523153-8006-4103-AAE3-D6032D3A77CC}" type="pres">
      <dgm:prSet presAssocID="{8FDBCE04-DD5E-44A1-83FC-A80DCBF5F9CC}" presName="sibTrans" presStyleCnt="0"/>
      <dgm:spPr/>
    </dgm:pt>
    <dgm:pt modelId="{B0F4E020-C04F-43CE-8F4A-0EFE0F5461F9}" type="pres">
      <dgm:prSet presAssocID="{F90F59AF-AC83-446A-A65F-0CC49E0824A6}" presName="node" presStyleLbl="node1" presStyleIdx="4" presStyleCnt="11" custScaleX="136468" custScaleY="227446" custLinFactNeighborX="-8662" custLinFactNeighborY="-16668">
        <dgm:presLayoutVars>
          <dgm:bulletEnabled val="1"/>
        </dgm:presLayoutVars>
      </dgm:prSet>
      <dgm:spPr/>
    </dgm:pt>
    <dgm:pt modelId="{DBD5136D-C64A-4FC0-99BB-B4802F93D2D3}" type="pres">
      <dgm:prSet presAssocID="{6B14D9CF-8B32-4665-A7A8-103CA2C2381A}" presName="sibTrans" presStyleCnt="0"/>
      <dgm:spPr/>
    </dgm:pt>
    <dgm:pt modelId="{303B942C-E54D-4984-ACA0-77BB82B11181}" type="pres">
      <dgm:prSet presAssocID="{2F73D47D-E353-4B02-AFFF-E78E61F48F58}" presName="node" presStyleLbl="node1" presStyleIdx="5" presStyleCnt="11" custScaleX="136468" custScaleY="227446" custLinFactNeighborX="-18662" custLinFactNeighborY="-16668">
        <dgm:presLayoutVars>
          <dgm:bulletEnabled val="1"/>
        </dgm:presLayoutVars>
      </dgm:prSet>
      <dgm:spPr/>
    </dgm:pt>
    <dgm:pt modelId="{D5D4BE72-17AF-46FE-AF58-15A2A5DFB653}" type="pres">
      <dgm:prSet presAssocID="{C0D87980-FBFC-4107-A70E-91927C7A7777}" presName="sibTrans" presStyleCnt="0"/>
      <dgm:spPr/>
    </dgm:pt>
    <dgm:pt modelId="{A0B3C1AA-EDE3-4980-9812-559DDFAA8B8C}" type="pres">
      <dgm:prSet presAssocID="{F51D97F5-2509-4B64-881E-85D1DF69155C}" presName="node" presStyleLbl="node1" presStyleIdx="6" presStyleCnt="11" custScaleX="136468" custScaleY="227446" custLinFactX="-65130" custLinFactY="100000" custLinFactNeighborX="-100000" custLinFactNeighborY="110778">
        <dgm:presLayoutVars>
          <dgm:bulletEnabled val="1"/>
        </dgm:presLayoutVars>
      </dgm:prSet>
      <dgm:spPr/>
    </dgm:pt>
    <dgm:pt modelId="{794FCDFD-63DB-4AB4-BA72-F5AEEC0AFC70}" type="pres">
      <dgm:prSet presAssocID="{50029AC7-CC7A-47D5-9D2C-11866631E433}" presName="sibTrans" presStyleCnt="0"/>
      <dgm:spPr/>
    </dgm:pt>
    <dgm:pt modelId="{F7400676-4B98-4B22-B526-3BCD3EDFCA23}" type="pres">
      <dgm:prSet presAssocID="{38E682D7-C044-43DD-A735-9125D8917B32}" presName="node" presStyleLbl="node1" presStyleIdx="7" presStyleCnt="11" custScaleX="136468" custScaleY="227446" custLinFactX="-75130" custLinFactNeighborX="-100000" custLinFactNeighborY="-16668">
        <dgm:presLayoutVars>
          <dgm:bulletEnabled val="1"/>
        </dgm:presLayoutVars>
      </dgm:prSet>
      <dgm:spPr/>
    </dgm:pt>
    <dgm:pt modelId="{061EAE14-7014-4B34-AA73-775367FBB390}" type="pres">
      <dgm:prSet presAssocID="{9B80824B-58F9-4A1B-9FE5-79FE142E2BAE}" presName="sibTrans" presStyleCnt="0"/>
      <dgm:spPr/>
    </dgm:pt>
    <dgm:pt modelId="{3A71E664-5F96-4A73-9A47-BC759BC491BE}" type="pres">
      <dgm:prSet presAssocID="{710EC435-EE93-404F-9EFF-27B002D3E566}" presName="node" presStyleLbl="node1" presStyleIdx="8" presStyleCnt="11" custScaleX="136468" custScaleY="227446" custLinFactNeighborX="-81896" custLinFactNeighborY="-33335">
        <dgm:presLayoutVars>
          <dgm:bulletEnabled val="1"/>
        </dgm:presLayoutVars>
      </dgm:prSet>
      <dgm:spPr/>
    </dgm:pt>
    <dgm:pt modelId="{453DA8DE-E44D-4C99-8D1A-722DBDA8E783}" type="pres">
      <dgm:prSet presAssocID="{47F5303D-77D0-464C-AFEE-2CC267556701}" presName="sibTrans" presStyleCnt="0"/>
      <dgm:spPr/>
    </dgm:pt>
    <dgm:pt modelId="{DB00EA3E-3036-400A-AE7D-D244E94A7D47}" type="pres">
      <dgm:prSet presAssocID="{55BD1A79-5407-41F8-B7C8-E636389562E8}" presName="node" presStyleLbl="node1" presStyleIdx="9" presStyleCnt="11" custScaleX="136468" custScaleY="227446" custLinFactX="81039" custLinFactY="-200000" custLinFactNeighborX="100000" custLinFactNeighborY="-288227">
        <dgm:presLayoutVars>
          <dgm:bulletEnabled val="1"/>
        </dgm:presLayoutVars>
      </dgm:prSet>
      <dgm:spPr/>
    </dgm:pt>
    <dgm:pt modelId="{89C31E6D-4117-4514-9C5F-0EE8A108B167}" type="pres">
      <dgm:prSet presAssocID="{97622701-057C-40A5-9AAF-30ECFD135F7F}" presName="sibTrans" presStyleCnt="0"/>
      <dgm:spPr/>
    </dgm:pt>
    <dgm:pt modelId="{47213F6E-C67B-4303-91CE-1B48F15ACA77}" type="pres">
      <dgm:prSet presAssocID="{72F833D2-54D7-43AB-8722-947FBDBD30B6}" presName="node" presStyleLbl="node1" presStyleIdx="10" presStyleCnt="11" custScaleX="136468" custScaleY="227446" custLinFactY="-100000" custLinFactNeighborX="34571" custLinFactNeighborY="-160781">
        <dgm:presLayoutVars>
          <dgm:bulletEnabled val="1"/>
        </dgm:presLayoutVars>
      </dgm:prSet>
      <dgm:spPr/>
    </dgm:pt>
  </dgm:ptLst>
  <dgm:cxnLst>
    <dgm:cxn modelId="{BDC15037-C07C-436D-A4C4-C81338ABD7EE}" srcId="{D1495D4D-C700-4FF0-A3D1-FF4D6C281355}" destId="{F90F59AF-AC83-446A-A65F-0CC49E0824A6}" srcOrd="4" destOrd="0" parTransId="{CAC33F72-355F-4508-9D4E-BC77C8D8BD62}" sibTransId="{6B14D9CF-8B32-4665-A7A8-103CA2C2381A}"/>
    <dgm:cxn modelId="{02B4D738-CE65-4D6D-AF28-0FF01D50DF4D}" srcId="{D1495D4D-C700-4FF0-A3D1-FF4D6C281355}" destId="{39658CE9-DD59-44B7-BA99-B169511E089E}" srcOrd="0" destOrd="0" parTransId="{959F82E9-6732-42FE-9544-5D507086BA83}" sibTransId="{376933A6-7BEF-4402-9B16-444543237BC0}"/>
    <dgm:cxn modelId="{D7C6EE5E-C685-423E-9D21-35A679580C2D}" srcId="{D1495D4D-C700-4FF0-A3D1-FF4D6C281355}" destId="{F35A9DD2-C73E-433E-BB79-20DAD7F89DDE}" srcOrd="3" destOrd="0" parTransId="{C8D4D7C1-2E4C-49BE-83BD-2E63A3E06772}" sibTransId="{8FDBCE04-DD5E-44A1-83FC-A80DCBF5F9CC}"/>
    <dgm:cxn modelId="{50B6F469-CB95-4EA9-A430-56DAA5E243BB}" type="presOf" srcId="{72F833D2-54D7-43AB-8722-947FBDBD30B6}" destId="{47213F6E-C67B-4303-91CE-1B48F15ACA77}" srcOrd="0" destOrd="0" presId="urn:microsoft.com/office/officeart/2005/8/layout/default"/>
    <dgm:cxn modelId="{B1B0064B-272F-4C6D-9FA5-6017E8480781}" type="presOf" srcId="{39658CE9-DD59-44B7-BA99-B169511E089E}" destId="{62EB7714-1295-40F4-8754-B8E3F5723074}" srcOrd="0" destOrd="0" presId="urn:microsoft.com/office/officeart/2005/8/layout/default"/>
    <dgm:cxn modelId="{FD717C4B-E8D2-4A2A-8910-E1A64E4DDB40}" srcId="{D1495D4D-C700-4FF0-A3D1-FF4D6C281355}" destId="{2F73D47D-E353-4B02-AFFF-E78E61F48F58}" srcOrd="5" destOrd="0" parTransId="{A8B36933-E52B-4E70-BFD3-8E4453DB4000}" sibTransId="{C0D87980-FBFC-4107-A70E-91927C7A7777}"/>
    <dgm:cxn modelId="{22349571-4396-4EF5-9D2E-F44823CD4936}" srcId="{D1495D4D-C700-4FF0-A3D1-FF4D6C281355}" destId="{906C3896-AE98-4EB2-BCA1-BB42A902FB6F}" srcOrd="1" destOrd="0" parTransId="{6AD8BD3A-5B42-4048-8494-EC886C24CC72}" sibTransId="{08815634-B945-43EE-B7E6-EAC17D74A7EB}"/>
    <dgm:cxn modelId="{808B608A-264D-46B6-9442-4B349CB3D7AC}" type="presOf" srcId="{F90F59AF-AC83-446A-A65F-0CC49E0824A6}" destId="{B0F4E020-C04F-43CE-8F4A-0EFE0F5461F9}" srcOrd="0" destOrd="0" presId="urn:microsoft.com/office/officeart/2005/8/layout/default"/>
    <dgm:cxn modelId="{D5F9C695-3E91-43C4-8DC2-63EEF10C27F2}" type="presOf" srcId="{FB1BFDB9-A2CE-4F14-BD53-84FE9C7EBC6C}" destId="{ACD4598D-F872-4CD9-B1FB-58B1FFCCD2C6}" srcOrd="0" destOrd="0" presId="urn:microsoft.com/office/officeart/2005/8/layout/default"/>
    <dgm:cxn modelId="{A8E63298-5B17-4833-B277-E3A45A30F206}" srcId="{D1495D4D-C700-4FF0-A3D1-FF4D6C281355}" destId="{55BD1A79-5407-41F8-B7C8-E636389562E8}" srcOrd="9" destOrd="0" parTransId="{39E088DE-7F9E-483B-9A0A-59CA734D34FA}" sibTransId="{97622701-057C-40A5-9AAF-30ECFD135F7F}"/>
    <dgm:cxn modelId="{9EC2579A-8DC7-4C04-A969-07EBBFBA7E0B}" type="presOf" srcId="{2F73D47D-E353-4B02-AFFF-E78E61F48F58}" destId="{303B942C-E54D-4984-ACA0-77BB82B11181}" srcOrd="0" destOrd="0" presId="urn:microsoft.com/office/officeart/2005/8/layout/default"/>
    <dgm:cxn modelId="{D13912A1-8684-4554-8FBD-D348C7414FA0}" type="presOf" srcId="{F51D97F5-2509-4B64-881E-85D1DF69155C}" destId="{A0B3C1AA-EDE3-4980-9812-559DDFAA8B8C}" srcOrd="0" destOrd="0" presId="urn:microsoft.com/office/officeart/2005/8/layout/default"/>
    <dgm:cxn modelId="{025881A6-F684-4F1A-9576-58B064F75630}" type="presOf" srcId="{710EC435-EE93-404F-9EFF-27B002D3E566}" destId="{3A71E664-5F96-4A73-9A47-BC759BC491BE}" srcOrd="0" destOrd="0" presId="urn:microsoft.com/office/officeart/2005/8/layout/default"/>
    <dgm:cxn modelId="{69576AB5-11B5-4541-8A4A-A771541C184C}" type="presOf" srcId="{D1495D4D-C700-4FF0-A3D1-FF4D6C281355}" destId="{0FE66D0F-F86E-42DF-B518-B8D58CC7C406}" srcOrd="0" destOrd="0" presId="urn:microsoft.com/office/officeart/2005/8/layout/default"/>
    <dgm:cxn modelId="{548DA0B5-A07C-4806-92B5-BD65267D65C0}" type="presOf" srcId="{38E682D7-C044-43DD-A735-9125D8917B32}" destId="{F7400676-4B98-4B22-B526-3BCD3EDFCA23}" srcOrd="0" destOrd="0" presId="urn:microsoft.com/office/officeart/2005/8/layout/default"/>
    <dgm:cxn modelId="{590DB0C7-E86D-469D-9AC7-F5AB4C28C6BE}" type="presOf" srcId="{F35A9DD2-C73E-433E-BB79-20DAD7F89DDE}" destId="{F4329F8F-605D-4A44-BBAC-AD75AFE89CA1}" srcOrd="0" destOrd="0" presId="urn:microsoft.com/office/officeart/2005/8/layout/default"/>
    <dgm:cxn modelId="{B99D73D6-57B8-4F92-A67E-4AA657CB27A4}" type="presOf" srcId="{55BD1A79-5407-41F8-B7C8-E636389562E8}" destId="{DB00EA3E-3036-400A-AE7D-D244E94A7D47}" srcOrd="0" destOrd="0" presId="urn:microsoft.com/office/officeart/2005/8/layout/default"/>
    <dgm:cxn modelId="{35393EDA-083E-432D-B830-135B368877C4}" type="presOf" srcId="{906C3896-AE98-4EB2-BCA1-BB42A902FB6F}" destId="{F15A72FC-AC76-4BA6-BDCE-0BAB450700AB}" srcOrd="0" destOrd="0" presId="urn:microsoft.com/office/officeart/2005/8/layout/default"/>
    <dgm:cxn modelId="{6DF1AFDB-31D6-40C7-81ED-173280243576}" srcId="{D1495D4D-C700-4FF0-A3D1-FF4D6C281355}" destId="{72F833D2-54D7-43AB-8722-947FBDBD30B6}" srcOrd="10" destOrd="0" parTransId="{870A626D-5EE3-4CB8-AB58-DF3919D8EA0F}" sibTransId="{D7109AAA-765E-4219-9ABC-70ACE86773C0}"/>
    <dgm:cxn modelId="{AC1E25E0-D324-4160-8F34-4786F7BCE362}" srcId="{D1495D4D-C700-4FF0-A3D1-FF4D6C281355}" destId="{710EC435-EE93-404F-9EFF-27B002D3E566}" srcOrd="8" destOrd="0" parTransId="{258C410A-0DF9-494A-B2E8-C31E8852F456}" sibTransId="{47F5303D-77D0-464C-AFEE-2CC267556701}"/>
    <dgm:cxn modelId="{782D3FE9-8480-41E2-9CA7-26800C466952}" srcId="{D1495D4D-C700-4FF0-A3D1-FF4D6C281355}" destId="{FB1BFDB9-A2CE-4F14-BD53-84FE9C7EBC6C}" srcOrd="2" destOrd="0" parTransId="{A8E087B3-94C4-4149-AFE2-75F8ACF86736}" sibTransId="{146525EC-5344-46A3-99F0-9148788E053A}"/>
    <dgm:cxn modelId="{060B5EF1-BB97-4BC9-B702-A73B010A24F5}" srcId="{D1495D4D-C700-4FF0-A3D1-FF4D6C281355}" destId="{F51D97F5-2509-4B64-881E-85D1DF69155C}" srcOrd="6" destOrd="0" parTransId="{D74F297D-7178-4514-A0A8-D238A70BE5A4}" sibTransId="{50029AC7-CC7A-47D5-9D2C-11866631E433}"/>
    <dgm:cxn modelId="{E8DC4EFA-133F-46D7-84AE-5C35AD2E6C10}" srcId="{D1495D4D-C700-4FF0-A3D1-FF4D6C281355}" destId="{38E682D7-C044-43DD-A735-9125D8917B32}" srcOrd="7" destOrd="0" parTransId="{DAD12330-9DF0-4FD4-BFAA-8725786A5B61}" sibTransId="{9B80824B-58F9-4A1B-9FE5-79FE142E2BAE}"/>
    <dgm:cxn modelId="{3D9F8093-FE81-4B4D-9A46-5A591A1D2E78}" type="presParOf" srcId="{0FE66D0F-F86E-42DF-B518-B8D58CC7C406}" destId="{62EB7714-1295-40F4-8754-B8E3F5723074}" srcOrd="0" destOrd="0" presId="urn:microsoft.com/office/officeart/2005/8/layout/default"/>
    <dgm:cxn modelId="{1B7526B6-8A68-4F3B-A3A8-25B3D954A62A}" type="presParOf" srcId="{0FE66D0F-F86E-42DF-B518-B8D58CC7C406}" destId="{BF993935-A3A8-446E-BF97-2A829CC8508C}" srcOrd="1" destOrd="0" presId="urn:microsoft.com/office/officeart/2005/8/layout/default"/>
    <dgm:cxn modelId="{1B0F43D9-C5BF-431B-BB40-56F25FEF6057}" type="presParOf" srcId="{0FE66D0F-F86E-42DF-B518-B8D58CC7C406}" destId="{F15A72FC-AC76-4BA6-BDCE-0BAB450700AB}" srcOrd="2" destOrd="0" presId="urn:microsoft.com/office/officeart/2005/8/layout/default"/>
    <dgm:cxn modelId="{A41F777F-F4B9-42FD-A45A-2C6856C4C735}" type="presParOf" srcId="{0FE66D0F-F86E-42DF-B518-B8D58CC7C406}" destId="{EB6A5508-0C60-4CE6-9199-F4A319839BA3}" srcOrd="3" destOrd="0" presId="urn:microsoft.com/office/officeart/2005/8/layout/default"/>
    <dgm:cxn modelId="{7A62F633-01E0-4DA1-8DB5-98E6F7B3D798}" type="presParOf" srcId="{0FE66D0F-F86E-42DF-B518-B8D58CC7C406}" destId="{ACD4598D-F872-4CD9-B1FB-58B1FFCCD2C6}" srcOrd="4" destOrd="0" presId="urn:microsoft.com/office/officeart/2005/8/layout/default"/>
    <dgm:cxn modelId="{21CA28AB-2C6C-435E-BC8B-61ACFA530CE3}" type="presParOf" srcId="{0FE66D0F-F86E-42DF-B518-B8D58CC7C406}" destId="{B8A235EC-04BE-47BE-BA36-871CD474AA4B}" srcOrd="5" destOrd="0" presId="urn:microsoft.com/office/officeart/2005/8/layout/default"/>
    <dgm:cxn modelId="{A9BCF2ED-FFCC-4A3A-89D1-574DF8B73998}" type="presParOf" srcId="{0FE66D0F-F86E-42DF-B518-B8D58CC7C406}" destId="{F4329F8F-605D-4A44-BBAC-AD75AFE89CA1}" srcOrd="6" destOrd="0" presId="urn:microsoft.com/office/officeart/2005/8/layout/default"/>
    <dgm:cxn modelId="{A25AA828-05D2-4C27-948A-6B54BC30A88C}" type="presParOf" srcId="{0FE66D0F-F86E-42DF-B518-B8D58CC7C406}" destId="{1A523153-8006-4103-AAE3-D6032D3A77CC}" srcOrd="7" destOrd="0" presId="urn:microsoft.com/office/officeart/2005/8/layout/default"/>
    <dgm:cxn modelId="{629814C3-B0FD-44BF-B1E0-7C94B8EC7956}" type="presParOf" srcId="{0FE66D0F-F86E-42DF-B518-B8D58CC7C406}" destId="{B0F4E020-C04F-43CE-8F4A-0EFE0F5461F9}" srcOrd="8" destOrd="0" presId="urn:microsoft.com/office/officeart/2005/8/layout/default"/>
    <dgm:cxn modelId="{5283E416-0E68-4520-B13D-5760DF4BE864}" type="presParOf" srcId="{0FE66D0F-F86E-42DF-B518-B8D58CC7C406}" destId="{DBD5136D-C64A-4FC0-99BB-B4802F93D2D3}" srcOrd="9" destOrd="0" presId="urn:microsoft.com/office/officeart/2005/8/layout/default"/>
    <dgm:cxn modelId="{C524131B-6F78-4EAE-86EB-FDD9F4A2D00D}" type="presParOf" srcId="{0FE66D0F-F86E-42DF-B518-B8D58CC7C406}" destId="{303B942C-E54D-4984-ACA0-77BB82B11181}" srcOrd="10" destOrd="0" presId="urn:microsoft.com/office/officeart/2005/8/layout/default"/>
    <dgm:cxn modelId="{717ECB39-526E-4E40-BA39-DBAC7CFB0F81}" type="presParOf" srcId="{0FE66D0F-F86E-42DF-B518-B8D58CC7C406}" destId="{D5D4BE72-17AF-46FE-AF58-15A2A5DFB653}" srcOrd="11" destOrd="0" presId="urn:microsoft.com/office/officeart/2005/8/layout/default"/>
    <dgm:cxn modelId="{720AB2A7-17E1-4BF9-99AA-43314C43981C}" type="presParOf" srcId="{0FE66D0F-F86E-42DF-B518-B8D58CC7C406}" destId="{A0B3C1AA-EDE3-4980-9812-559DDFAA8B8C}" srcOrd="12" destOrd="0" presId="urn:microsoft.com/office/officeart/2005/8/layout/default"/>
    <dgm:cxn modelId="{67BD2278-2C1C-44B8-BBE2-DCD45C1BFBA9}" type="presParOf" srcId="{0FE66D0F-F86E-42DF-B518-B8D58CC7C406}" destId="{794FCDFD-63DB-4AB4-BA72-F5AEEC0AFC70}" srcOrd="13" destOrd="0" presId="urn:microsoft.com/office/officeart/2005/8/layout/default"/>
    <dgm:cxn modelId="{E175717C-2358-49EF-84DD-E899A6205D58}" type="presParOf" srcId="{0FE66D0F-F86E-42DF-B518-B8D58CC7C406}" destId="{F7400676-4B98-4B22-B526-3BCD3EDFCA23}" srcOrd="14" destOrd="0" presId="urn:microsoft.com/office/officeart/2005/8/layout/default"/>
    <dgm:cxn modelId="{390E4E50-DECA-43C5-9CE7-A48CF531CB4C}" type="presParOf" srcId="{0FE66D0F-F86E-42DF-B518-B8D58CC7C406}" destId="{061EAE14-7014-4B34-AA73-775367FBB390}" srcOrd="15" destOrd="0" presId="urn:microsoft.com/office/officeart/2005/8/layout/default"/>
    <dgm:cxn modelId="{8BA98392-51F4-453B-AF7D-048F1B0DA963}" type="presParOf" srcId="{0FE66D0F-F86E-42DF-B518-B8D58CC7C406}" destId="{3A71E664-5F96-4A73-9A47-BC759BC491BE}" srcOrd="16" destOrd="0" presId="urn:microsoft.com/office/officeart/2005/8/layout/default"/>
    <dgm:cxn modelId="{E733A7FA-0D73-47F5-8328-587962E19E7E}" type="presParOf" srcId="{0FE66D0F-F86E-42DF-B518-B8D58CC7C406}" destId="{453DA8DE-E44D-4C99-8D1A-722DBDA8E783}" srcOrd="17" destOrd="0" presId="urn:microsoft.com/office/officeart/2005/8/layout/default"/>
    <dgm:cxn modelId="{95056CE3-CE94-4A92-8BBD-9539939C5893}" type="presParOf" srcId="{0FE66D0F-F86E-42DF-B518-B8D58CC7C406}" destId="{DB00EA3E-3036-400A-AE7D-D244E94A7D47}" srcOrd="18" destOrd="0" presId="urn:microsoft.com/office/officeart/2005/8/layout/default"/>
    <dgm:cxn modelId="{4AC608D1-155B-4C5D-BCD8-E36C46F3A0FC}" type="presParOf" srcId="{0FE66D0F-F86E-42DF-B518-B8D58CC7C406}" destId="{89C31E6D-4117-4514-9C5F-0EE8A108B167}" srcOrd="19" destOrd="0" presId="urn:microsoft.com/office/officeart/2005/8/layout/default"/>
    <dgm:cxn modelId="{9156614F-4B3B-4FE1-85D0-E127D8175E33}" type="presParOf" srcId="{0FE66D0F-F86E-42DF-B518-B8D58CC7C406}" destId="{47213F6E-C67B-4303-91CE-1B48F15ACA77}"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93EBF8-8D43-4588-9F8B-B31F50F65E8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BE522C16-03DC-4A1D-BDC6-951BF0939752}">
      <dgm:prSet/>
      <dgm:spPr/>
      <dgm:t>
        <a:bodyPr/>
        <a:lstStyle/>
        <a:p>
          <a:r>
            <a:rPr lang="de-DE" dirty="0" err="1"/>
            <a:t>Sentence</a:t>
          </a:r>
          <a:r>
            <a:rPr lang="de-DE" dirty="0"/>
            <a:t> Split</a:t>
          </a:r>
          <a:endParaRPr lang="en-US" dirty="0"/>
        </a:p>
      </dgm:t>
    </dgm:pt>
    <dgm:pt modelId="{2B20AB39-CEEE-411E-A7F6-E0B5FE68E4C2}" type="parTrans" cxnId="{31854F33-BC21-4B04-8E6B-63E8153B17A4}">
      <dgm:prSet/>
      <dgm:spPr/>
      <dgm:t>
        <a:bodyPr/>
        <a:lstStyle/>
        <a:p>
          <a:endParaRPr lang="en-US"/>
        </a:p>
      </dgm:t>
    </dgm:pt>
    <dgm:pt modelId="{72E68F86-0971-474B-BFF7-4546AEE02E55}" type="sibTrans" cxnId="{31854F33-BC21-4B04-8E6B-63E8153B17A4}">
      <dgm:prSet/>
      <dgm:spPr/>
      <dgm:t>
        <a:bodyPr/>
        <a:lstStyle/>
        <a:p>
          <a:endParaRPr lang="en-US"/>
        </a:p>
      </dgm:t>
    </dgm:pt>
    <dgm:pt modelId="{EAC00820-6924-4AF3-935C-13E11E8A0A01}">
      <dgm:prSet/>
      <dgm:spPr/>
      <dgm:t>
        <a:bodyPr/>
        <a:lstStyle/>
        <a:p>
          <a:r>
            <a:rPr lang="de-DE"/>
            <a:t>Text structure recognition</a:t>
          </a:r>
          <a:endParaRPr lang="en-US"/>
        </a:p>
      </dgm:t>
    </dgm:pt>
    <dgm:pt modelId="{9E3EE478-2ECC-4535-B4FA-6650BDD70929}" type="parTrans" cxnId="{8A003B1B-DA97-4E38-A3CB-A49ADD2FB7B5}">
      <dgm:prSet/>
      <dgm:spPr/>
      <dgm:t>
        <a:bodyPr/>
        <a:lstStyle/>
        <a:p>
          <a:endParaRPr lang="en-US"/>
        </a:p>
      </dgm:t>
    </dgm:pt>
    <dgm:pt modelId="{F0B95A5B-E2DC-4900-A787-288AF5CE05A8}" type="sibTrans" cxnId="{8A003B1B-DA97-4E38-A3CB-A49ADD2FB7B5}">
      <dgm:prSet/>
      <dgm:spPr/>
      <dgm:t>
        <a:bodyPr/>
        <a:lstStyle/>
        <a:p>
          <a:endParaRPr lang="en-US"/>
        </a:p>
      </dgm:t>
    </dgm:pt>
    <dgm:pt modelId="{D4A19D8B-AAA8-471D-9846-A39DA6E0675A}">
      <dgm:prSet/>
      <dgm:spPr/>
      <dgm:t>
        <a:bodyPr/>
        <a:lstStyle/>
        <a:p>
          <a:r>
            <a:rPr lang="de-DE"/>
            <a:t>Tokenization</a:t>
          </a:r>
          <a:endParaRPr lang="en-US"/>
        </a:p>
      </dgm:t>
    </dgm:pt>
    <dgm:pt modelId="{595E0934-93C6-4E32-BDCA-4D2755DC0837}" type="parTrans" cxnId="{6BBB853B-E386-4CE7-A4BD-209CB7929490}">
      <dgm:prSet/>
      <dgm:spPr/>
      <dgm:t>
        <a:bodyPr/>
        <a:lstStyle/>
        <a:p>
          <a:endParaRPr lang="en-US"/>
        </a:p>
      </dgm:t>
    </dgm:pt>
    <dgm:pt modelId="{4C63933D-7ED5-4943-90A9-A491CC39E8DE}" type="sibTrans" cxnId="{6BBB853B-E386-4CE7-A4BD-209CB7929490}">
      <dgm:prSet/>
      <dgm:spPr/>
      <dgm:t>
        <a:bodyPr/>
        <a:lstStyle/>
        <a:p>
          <a:endParaRPr lang="en-US"/>
        </a:p>
      </dgm:t>
    </dgm:pt>
    <dgm:pt modelId="{C6B00AC0-EA13-4772-8F13-E9B57CFA15AB}">
      <dgm:prSet/>
      <dgm:spPr/>
      <dgm:t>
        <a:bodyPr/>
        <a:lstStyle/>
        <a:p>
          <a:r>
            <a:rPr lang="de-DE"/>
            <a:t>Part-of-Speech-Tagging (PoS)</a:t>
          </a:r>
          <a:endParaRPr lang="en-US"/>
        </a:p>
      </dgm:t>
    </dgm:pt>
    <dgm:pt modelId="{9CD42ACB-6585-4B60-9D15-1D465F3F6A74}" type="parTrans" cxnId="{7AAB50F7-1DA9-4821-BF51-C593514DFB91}">
      <dgm:prSet/>
      <dgm:spPr/>
      <dgm:t>
        <a:bodyPr/>
        <a:lstStyle/>
        <a:p>
          <a:endParaRPr lang="en-US"/>
        </a:p>
      </dgm:t>
    </dgm:pt>
    <dgm:pt modelId="{DE23A3BD-9773-4156-B8AC-F6ECF84BF6B8}" type="sibTrans" cxnId="{7AAB50F7-1DA9-4821-BF51-C593514DFB91}">
      <dgm:prSet/>
      <dgm:spPr/>
      <dgm:t>
        <a:bodyPr/>
        <a:lstStyle/>
        <a:p>
          <a:endParaRPr lang="en-US"/>
        </a:p>
      </dgm:t>
    </dgm:pt>
    <dgm:pt modelId="{3CA2C409-8CDE-4CAB-BA13-8EF5CE693FED}">
      <dgm:prSet/>
      <dgm:spPr/>
      <dgm:t>
        <a:bodyPr/>
        <a:lstStyle/>
        <a:p>
          <a:r>
            <a:rPr lang="de-DE" dirty="0" err="1"/>
            <a:t>Lemmatization</a:t>
          </a:r>
          <a:r>
            <a:rPr lang="de-DE" dirty="0"/>
            <a:t>	</a:t>
          </a:r>
          <a:endParaRPr lang="en-US" dirty="0"/>
        </a:p>
      </dgm:t>
    </dgm:pt>
    <dgm:pt modelId="{17089586-C761-4AE1-A8B1-9863AE844CBC}" type="parTrans" cxnId="{8D6E9EA7-D3C0-43DE-9FF3-BF2C9EE7C837}">
      <dgm:prSet/>
      <dgm:spPr/>
      <dgm:t>
        <a:bodyPr/>
        <a:lstStyle/>
        <a:p>
          <a:endParaRPr lang="en-US"/>
        </a:p>
      </dgm:t>
    </dgm:pt>
    <dgm:pt modelId="{1B09EC79-468D-4A38-BB31-5B106AD5F49D}" type="sibTrans" cxnId="{8D6E9EA7-D3C0-43DE-9FF3-BF2C9EE7C837}">
      <dgm:prSet/>
      <dgm:spPr/>
      <dgm:t>
        <a:bodyPr/>
        <a:lstStyle/>
        <a:p>
          <a:endParaRPr lang="en-US"/>
        </a:p>
      </dgm:t>
    </dgm:pt>
    <dgm:pt modelId="{E04D5442-4735-4BD2-AA52-8DBF62C6DC25}">
      <dgm:prSet/>
      <dgm:spPr/>
      <dgm:t>
        <a:bodyPr/>
        <a:lstStyle/>
        <a:p>
          <a:r>
            <a:rPr lang="de-DE" dirty="0" err="1"/>
            <a:t>Named</a:t>
          </a:r>
          <a:r>
            <a:rPr lang="de-DE" dirty="0"/>
            <a:t>-Entity-Recognition	</a:t>
          </a:r>
          <a:endParaRPr lang="en-US" dirty="0"/>
        </a:p>
      </dgm:t>
    </dgm:pt>
    <dgm:pt modelId="{80E796A7-5A6D-4E38-8E96-672CF7357B66}" type="parTrans" cxnId="{A7FA6435-3700-4034-8363-876697421116}">
      <dgm:prSet/>
      <dgm:spPr/>
      <dgm:t>
        <a:bodyPr/>
        <a:lstStyle/>
        <a:p>
          <a:endParaRPr lang="en-US"/>
        </a:p>
      </dgm:t>
    </dgm:pt>
    <dgm:pt modelId="{09C86650-3B2F-4C61-B637-B8C1D59E0954}" type="sibTrans" cxnId="{A7FA6435-3700-4034-8363-876697421116}">
      <dgm:prSet/>
      <dgm:spPr/>
      <dgm:t>
        <a:bodyPr/>
        <a:lstStyle/>
        <a:p>
          <a:endParaRPr lang="en-US"/>
        </a:p>
      </dgm:t>
    </dgm:pt>
    <dgm:pt modelId="{F0EA65D9-6C93-4C21-B937-13CA816E8D7A}">
      <dgm:prSet/>
      <dgm:spPr/>
      <dgm:t>
        <a:bodyPr/>
        <a:lstStyle/>
        <a:p>
          <a:r>
            <a:rPr lang="de-DE" dirty="0"/>
            <a:t>Morphological </a:t>
          </a:r>
          <a:r>
            <a:rPr lang="de-DE" dirty="0" err="1"/>
            <a:t>information</a:t>
          </a:r>
          <a:r>
            <a:rPr lang="de-DE" dirty="0"/>
            <a:t>	</a:t>
          </a:r>
        </a:p>
      </dgm:t>
    </dgm:pt>
    <dgm:pt modelId="{79D7D0F2-D57D-41C8-AB0A-C78DB37B5DD5}" type="parTrans" cxnId="{B1AA2951-3C46-4FF7-A967-CBD9F5CB4450}">
      <dgm:prSet/>
      <dgm:spPr/>
      <dgm:t>
        <a:bodyPr/>
        <a:lstStyle/>
        <a:p>
          <a:endParaRPr lang="de-DE"/>
        </a:p>
      </dgm:t>
    </dgm:pt>
    <dgm:pt modelId="{6583DF5F-D789-4A2E-AFF8-EB0F1D577D30}" type="sibTrans" cxnId="{B1AA2951-3C46-4FF7-A967-CBD9F5CB4450}">
      <dgm:prSet/>
      <dgm:spPr/>
      <dgm:t>
        <a:bodyPr/>
        <a:lstStyle/>
        <a:p>
          <a:endParaRPr lang="de-DE"/>
        </a:p>
      </dgm:t>
    </dgm:pt>
    <dgm:pt modelId="{6E2749B7-9D0E-45A4-9035-6FDFF3C41ABB}">
      <dgm:prSet/>
      <dgm:spPr/>
      <dgm:t>
        <a:bodyPr/>
        <a:lstStyle/>
        <a:p>
          <a:r>
            <a:rPr lang="de-DE" dirty="0" err="1"/>
            <a:t>Syntactical</a:t>
          </a:r>
          <a:r>
            <a:rPr lang="de-DE" dirty="0"/>
            <a:t> </a:t>
          </a:r>
          <a:r>
            <a:rPr lang="de-DE" dirty="0" err="1"/>
            <a:t>Parsing</a:t>
          </a:r>
          <a:r>
            <a:rPr lang="de-DE" dirty="0"/>
            <a:t> </a:t>
          </a:r>
        </a:p>
      </dgm:t>
    </dgm:pt>
    <dgm:pt modelId="{C7930CA6-0D73-44E9-AD31-10AF28DD92D5}" type="parTrans" cxnId="{4395A68C-00C8-4AC2-B64F-1FBD968F26CF}">
      <dgm:prSet/>
      <dgm:spPr/>
      <dgm:t>
        <a:bodyPr/>
        <a:lstStyle/>
        <a:p>
          <a:endParaRPr lang="de-DE"/>
        </a:p>
      </dgm:t>
    </dgm:pt>
    <dgm:pt modelId="{3394BC57-9102-4B41-BD8A-8AC59B8F3FB9}" type="sibTrans" cxnId="{4395A68C-00C8-4AC2-B64F-1FBD968F26CF}">
      <dgm:prSet/>
      <dgm:spPr/>
      <dgm:t>
        <a:bodyPr/>
        <a:lstStyle/>
        <a:p>
          <a:endParaRPr lang="de-DE"/>
        </a:p>
      </dgm:t>
    </dgm:pt>
    <dgm:pt modelId="{8C7D85C3-CEDD-4D2A-B913-80ABEE5D77EE}">
      <dgm:prSet/>
      <dgm:spPr/>
      <dgm:t>
        <a:bodyPr/>
        <a:lstStyle/>
        <a:p>
          <a:r>
            <a:rPr lang="de-DE" dirty="0"/>
            <a:t>Sentiment Recognition</a:t>
          </a:r>
        </a:p>
      </dgm:t>
    </dgm:pt>
    <dgm:pt modelId="{1DF28CE4-DF8A-4E1C-BD80-F1BFFFC2EA72}" type="parTrans" cxnId="{D6A6873C-839C-45B0-BD02-C1AF662B8916}">
      <dgm:prSet/>
      <dgm:spPr/>
      <dgm:t>
        <a:bodyPr/>
        <a:lstStyle/>
        <a:p>
          <a:endParaRPr lang="de-DE"/>
        </a:p>
      </dgm:t>
    </dgm:pt>
    <dgm:pt modelId="{A3DA7EE7-3BF8-4CCF-9394-DBE7C5FB9E29}" type="sibTrans" cxnId="{D6A6873C-839C-45B0-BD02-C1AF662B8916}">
      <dgm:prSet/>
      <dgm:spPr/>
      <dgm:t>
        <a:bodyPr/>
        <a:lstStyle/>
        <a:p>
          <a:endParaRPr lang="de-DE"/>
        </a:p>
      </dgm:t>
    </dgm:pt>
    <dgm:pt modelId="{125C397A-B5F9-4764-9378-026BEAE33489}" type="pres">
      <dgm:prSet presAssocID="{6193EBF8-8D43-4588-9F8B-B31F50F65E8B}" presName="linear" presStyleCnt="0">
        <dgm:presLayoutVars>
          <dgm:animLvl val="lvl"/>
          <dgm:resizeHandles val="exact"/>
        </dgm:presLayoutVars>
      </dgm:prSet>
      <dgm:spPr/>
    </dgm:pt>
    <dgm:pt modelId="{380E1659-130C-4029-89EE-DC0B1F1CD6E6}" type="pres">
      <dgm:prSet presAssocID="{BE522C16-03DC-4A1D-BDC6-951BF0939752}" presName="parentText" presStyleLbl="node1" presStyleIdx="0" presStyleCnt="9">
        <dgm:presLayoutVars>
          <dgm:chMax val="0"/>
          <dgm:bulletEnabled val="1"/>
        </dgm:presLayoutVars>
      </dgm:prSet>
      <dgm:spPr/>
    </dgm:pt>
    <dgm:pt modelId="{13099FF3-8476-4D9F-B62B-C487EE08AE82}" type="pres">
      <dgm:prSet presAssocID="{72E68F86-0971-474B-BFF7-4546AEE02E55}" presName="spacer" presStyleCnt="0"/>
      <dgm:spPr/>
    </dgm:pt>
    <dgm:pt modelId="{F6B622BF-B6CE-4C1D-9987-48AB1CA6E9E7}" type="pres">
      <dgm:prSet presAssocID="{EAC00820-6924-4AF3-935C-13E11E8A0A01}" presName="parentText" presStyleLbl="node1" presStyleIdx="1" presStyleCnt="9">
        <dgm:presLayoutVars>
          <dgm:chMax val="0"/>
          <dgm:bulletEnabled val="1"/>
        </dgm:presLayoutVars>
      </dgm:prSet>
      <dgm:spPr/>
    </dgm:pt>
    <dgm:pt modelId="{0BE54B4C-4395-4223-8260-F5A54D7CDF87}" type="pres">
      <dgm:prSet presAssocID="{F0B95A5B-E2DC-4900-A787-288AF5CE05A8}" presName="spacer" presStyleCnt="0"/>
      <dgm:spPr/>
    </dgm:pt>
    <dgm:pt modelId="{A3A8B0AF-9038-4194-A7EA-31EBFD366E15}" type="pres">
      <dgm:prSet presAssocID="{D4A19D8B-AAA8-471D-9846-A39DA6E0675A}" presName="parentText" presStyleLbl="node1" presStyleIdx="2" presStyleCnt="9">
        <dgm:presLayoutVars>
          <dgm:chMax val="0"/>
          <dgm:bulletEnabled val="1"/>
        </dgm:presLayoutVars>
      </dgm:prSet>
      <dgm:spPr/>
    </dgm:pt>
    <dgm:pt modelId="{8C28E99B-0779-430B-AF15-1F4C4F12F544}" type="pres">
      <dgm:prSet presAssocID="{4C63933D-7ED5-4943-90A9-A491CC39E8DE}" presName="spacer" presStyleCnt="0"/>
      <dgm:spPr/>
    </dgm:pt>
    <dgm:pt modelId="{D663CBC6-3492-4E9A-87E8-1D678FAFC656}" type="pres">
      <dgm:prSet presAssocID="{C6B00AC0-EA13-4772-8F13-E9B57CFA15AB}" presName="parentText" presStyleLbl="node1" presStyleIdx="3" presStyleCnt="9">
        <dgm:presLayoutVars>
          <dgm:chMax val="0"/>
          <dgm:bulletEnabled val="1"/>
        </dgm:presLayoutVars>
      </dgm:prSet>
      <dgm:spPr/>
    </dgm:pt>
    <dgm:pt modelId="{8384C56E-8144-4719-81D7-815A1D9760F2}" type="pres">
      <dgm:prSet presAssocID="{DE23A3BD-9773-4156-B8AC-F6ECF84BF6B8}" presName="spacer" presStyleCnt="0"/>
      <dgm:spPr/>
    </dgm:pt>
    <dgm:pt modelId="{6005A9C9-90E3-4DA2-A168-7C2490D8D0F6}" type="pres">
      <dgm:prSet presAssocID="{3CA2C409-8CDE-4CAB-BA13-8EF5CE693FED}" presName="parentText" presStyleLbl="node1" presStyleIdx="4" presStyleCnt="9">
        <dgm:presLayoutVars>
          <dgm:chMax val="0"/>
          <dgm:bulletEnabled val="1"/>
        </dgm:presLayoutVars>
      </dgm:prSet>
      <dgm:spPr/>
    </dgm:pt>
    <dgm:pt modelId="{8483BD3D-111E-4B04-993C-A587AEA1094A}" type="pres">
      <dgm:prSet presAssocID="{1B09EC79-468D-4A38-BB31-5B106AD5F49D}" presName="spacer" presStyleCnt="0"/>
      <dgm:spPr/>
    </dgm:pt>
    <dgm:pt modelId="{D03CCACD-7B1E-4C00-91AD-785D80CDBC8D}" type="pres">
      <dgm:prSet presAssocID="{F0EA65D9-6C93-4C21-B937-13CA816E8D7A}" presName="parentText" presStyleLbl="node1" presStyleIdx="5" presStyleCnt="9">
        <dgm:presLayoutVars>
          <dgm:chMax val="0"/>
          <dgm:bulletEnabled val="1"/>
        </dgm:presLayoutVars>
      </dgm:prSet>
      <dgm:spPr/>
    </dgm:pt>
    <dgm:pt modelId="{5D1F5F45-B7EE-4E8E-B3B7-0AA86E41B892}" type="pres">
      <dgm:prSet presAssocID="{6583DF5F-D789-4A2E-AFF8-EB0F1D577D30}" presName="spacer" presStyleCnt="0"/>
      <dgm:spPr/>
    </dgm:pt>
    <dgm:pt modelId="{F9D32F42-1272-45E1-9948-2C9CD944B486}" type="pres">
      <dgm:prSet presAssocID="{6E2749B7-9D0E-45A4-9035-6FDFF3C41ABB}" presName="parentText" presStyleLbl="node1" presStyleIdx="6" presStyleCnt="9">
        <dgm:presLayoutVars>
          <dgm:chMax val="0"/>
          <dgm:bulletEnabled val="1"/>
        </dgm:presLayoutVars>
      </dgm:prSet>
      <dgm:spPr/>
    </dgm:pt>
    <dgm:pt modelId="{989B8DDB-1A4B-4E01-BC6D-F39B2C7ECE20}" type="pres">
      <dgm:prSet presAssocID="{3394BC57-9102-4B41-BD8A-8AC59B8F3FB9}" presName="spacer" presStyleCnt="0"/>
      <dgm:spPr/>
    </dgm:pt>
    <dgm:pt modelId="{7BE88830-75E3-4ED1-A2AA-F69B8C3B68D7}" type="pres">
      <dgm:prSet presAssocID="{E04D5442-4735-4BD2-AA52-8DBF62C6DC25}" presName="parentText" presStyleLbl="node1" presStyleIdx="7" presStyleCnt="9">
        <dgm:presLayoutVars>
          <dgm:chMax val="0"/>
          <dgm:bulletEnabled val="1"/>
        </dgm:presLayoutVars>
      </dgm:prSet>
      <dgm:spPr/>
    </dgm:pt>
    <dgm:pt modelId="{34F70DEA-F2A8-4A1F-B8E5-C4850C6BFC33}" type="pres">
      <dgm:prSet presAssocID="{09C86650-3B2F-4C61-B637-B8C1D59E0954}" presName="spacer" presStyleCnt="0"/>
      <dgm:spPr/>
    </dgm:pt>
    <dgm:pt modelId="{FA70C5F6-C5E9-44F9-ABB1-62813A032C2E}" type="pres">
      <dgm:prSet presAssocID="{8C7D85C3-CEDD-4D2A-B913-80ABEE5D77EE}" presName="parentText" presStyleLbl="node1" presStyleIdx="8" presStyleCnt="9">
        <dgm:presLayoutVars>
          <dgm:chMax val="0"/>
          <dgm:bulletEnabled val="1"/>
        </dgm:presLayoutVars>
      </dgm:prSet>
      <dgm:spPr/>
    </dgm:pt>
  </dgm:ptLst>
  <dgm:cxnLst>
    <dgm:cxn modelId="{8A003B1B-DA97-4E38-A3CB-A49ADD2FB7B5}" srcId="{6193EBF8-8D43-4588-9F8B-B31F50F65E8B}" destId="{EAC00820-6924-4AF3-935C-13E11E8A0A01}" srcOrd="1" destOrd="0" parTransId="{9E3EE478-2ECC-4535-B4FA-6650BDD70929}" sibTransId="{F0B95A5B-E2DC-4900-A787-288AF5CE05A8}"/>
    <dgm:cxn modelId="{CF6A2821-75A1-420B-980E-D35E42F9A85A}" type="presOf" srcId="{D4A19D8B-AAA8-471D-9846-A39DA6E0675A}" destId="{A3A8B0AF-9038-4194-A7EA-31EBFD366E15}" srcOrd="0" destOrd="0" presId="urn:microsoft.com/office/officeart/2005/8/layout/vList2"/>
    <dgm:cxn modelId="{31854F33-BC21-4B04-8E6B-63E8153B17A4}" srcId="{6193EBF8-8D43-4588-9F8B-B31F50F65E8B}" destId="{BE522C16-03DC-4A1D-BDC6-951BF0939752}" srcOrd="0" destOrd="0" parTransId="{2B20AB39-CEEE-411E-A7F6-E0B5FE68E4C2}" sibTransId="{72E68F86-0971-474B-BFF7-4546AEE02E55}"/>
    <dgm:cxn modelId="{A7FA6435-3700-4034-8363-876697421116}" srcId="{6193EBF8-8D43-4588-9F8B-B31F50F65E8B}" destId="{E04D5442-4735-4BD2-AA52-8DBF62C6DC25}" srcOrd="7" destOrd="0" parTransId="{80E796A7-5A6D-4E38-8E96-672CF7357B66}" sibTransId="{09C86650-3B2F-4C61-B637-B8C1D59E0954}"/>
    <dgm:cxn modelId="{6BBB853B-E386-4CE7-A4BD-209CB7929490}" srcId="{6193EBF8-8D43-4588-9F8B-B31F50F65E8B}" destId="{D4A19D8B-AAA8-471D-9846-A39DA6E0675A}" srcOrd="2" destOrd="0" parTransId="{595E0934-93C6-4E32-BDCA-4D2755DC0837}" sibTransId="{4C63933D-7ED5-4943-90A9-A491CC39E8DE}"/>
    <dgm:cxn modelId="{D6A6873C-839C-45B0-BD02-C1AF662B8916}" srcId="{6193EBF8-8D43-4588-9F8B-B31F50F65E8B}" destId="{8C7D85C3-CEDD-4D2A-B913-80ABEE5D77EE}" srcOrd="8" destOrd="0" parTransId="{1DF28CE4-DF8A-4E1C-BD80-F1BFFFC2EA72}" sibTransId="{A3DA7EE7-3BF8-4CCF-9394-DBE7C5FB9E29}"/>
    <dgm:cxn modelId="{B1AA2951-3C46-4FF7-A967-CBD9F5CB4450}" srcId="{6193EBF8-8D43-4588-9F8B-B31F50F65E8B}" destId="{F0EA65D9-6C93-4C21-B937-13CA816E8D7A}" srcOrd="5" destOrd="0" parTransId="{79D7D0F2-D57D-41C8-AB0A-C78DB37B5DD5}" sibTransId="{6583DF5F-D789-4A2E-AFF8-EB0F1D577D30}"/>
    <dgm:cxn modelId="{F537D552-54AF-4CFC-84D7-B0925A5DBB5C}" type="presOf" srcId="{6193EBF8-8D43-4588-9F8B-B31F50F65E8B}" destId="{125C397A-B5F9-4764-9378-026BEAE33489}" srcOrd="0" destOrd="0" presId="urn:microsoft.com/office/officeart/2005/8/layout/vList2"/>
    <dgm:cxn modelId="{86F20F55-B7CF-47ED-A6EA-BCF5D747FD95}" type="presOf" srcId="{6E2749B7-9D0E-45A4-9035-6FDFF3C41ABB}" destId="{F9D32F42-1272-45E1-9948-2C9CD944B486}" srcOrd="0" destOrd="0" presId="urn:microsoft.com/office/officeart/2005/8/layout/vList2"/>
    <dgm:cxn modelId="{1BF5C55A-F99F-4096-B4DD-C8A7AC48F227}" type="presOf" srcId="{F0EA65D9-6C93-4C21-B937-13CA816E8D7A}" destId="{D03CCACD-7B1E-4C00-91AD-785D80CDBC8D}" srcOrd="0" destOrd="0" presId="urn:microsoft.com/office/officeart/2005/8/layout/vList2"/>
    <dgm:cxn modelId="{4395A68C-00C8-4AC2-B64F-1FBD968F26CF}" srcId="{6193EBF8-8D43-4588-9F8B-B31F50F65E8B}" destId="{6E2749B7-9D0E-45A4-9035-6FDFF3C41ABB}" srcOrd="6" destOrd="0" parTransId="{C7930CA6-0D73-44E9-AD31-10AF28DD92D5}" sibTransId="{3394BC57-9102-4B41-BD8A-8AC59B8F3FB9}"/>
    <dgm:cxn modelId="{0EF27C8E-F96F-490C-9EE1-EA0BE7D46EC3}" type="presOf" srcId="{3CA2C409-8CDE-4CAB-BA13-8EF5CE693FED}" destId="{6005A9C9-90E3-4DA2-A168-7C2490D8D0F6}" srcOrd="0" destOrd="0" presId="urn:microsoft.com/office/officeart/2005/8/layout/vList2"/>
    <dgm:cxn modelId="{F4C4E68F-B7D5-4A28-ACFB-28891538A328}" type="presOf" srcId="{EAC00820-6924-4AF3-935C-13E11E8A0A01}" destId="{F6B622BF-B6CE-4C1D-9987-48AB1CA6E9E7}" srcOrd="0" destOrd="0" presId="urn:microsoft.com/office/officeart/2005/8/layout/vList2"/>
    <dgm:cxn modelId="{8D6E9EA7-D3C0-43DE-9FF3-BF2C9EE7C837}" srcId="{6193EBF8-8D43-4588-9F8B-B31F50F65E8B}" destId="{3CA2C409-8CDE-4CAB-BA13-8EF5CE693FED}" srcOrd="4" destOrd="0" parTransId="{17089586-C761-4AE1-A8B1-9863AE844CBC}" sibTransId="{1B09EC79-468D-4A38-BB31-5B106AD5F49D}"/>
    <dgm:cxn modelId="{3B645AC4-7FE6-489E-A939-7887A1CF5B80}" type="presOf" srcId="{E04D5442-4735-4BD2-AA52-8DBF62C6DC25}" destId="{7BE88830-75E3-4ED1-A2AA-F69B8C3B68D7}" srcOrd="0" destOrd="0" presId="urn:microsoft.com/office/officeart/2005/8/layout/vList2"/>
    <dgm:cxn modelId="{EA7F35CA-2D63-4159-AB64-8660F032079C}" type="presOf" srcId="{C6B00AC0-EA13-4772-8F13-E9B57CFA15AB}" destId="{D663CBC6-3492-4E9A-87E8-1D678FAFC656}" srcOrd="0" destOrd="0" presId="urn:microsoft.com/office/officeart/2005/8/layout/vList2"/>
    <dgm:cxn modelId="{4488A5D5-AF01-44E3-BA38-810B3DEFCDBE}" type="presOf" srcId="{8C7D85C3-CEDD-4D2A-B913-80ABEE5D77EE}" destId="{FA70C5F6-C5E9-44F9-ABB1-62813A032C2E}" srcOrd="0" destOrd="0" presId="urn:microsoft.com/office/officeart/2005/8/layout/vList2"/>
    <dgm:cxn modelId="{7AAB50F7-1DA9-4821-BF51-C593514DFB91}" srcId="{6193EBF8-8D43-4588-9F8B-B31F50F65E8B}" destId="{C6B00AC0-EA13-4772-8F13-E9B57CFA15AB}" srcOrd="3" destOrd="0" parTransId="{9CD42ACB-6585-4B60-9D15-1D465F3F6A74}" sibTransId="{DE23A3BD-9773-4156-B8AC-F6ECF84BF6B8}"/>
    <dgm:cxn modelId="{F6C9CBF8-3C22-478C-8B26-E2728D24D12C}" type="presOf" srcId="{BE522C16-03DC-4A1D-BDC6-951BF0939752}" destId="{380E1659-130C-4029-89EE-DC0B1F1CD6E6}" srcOrd="0" destOrd="0" presId="urn:microsoft.com/office/officeart/2005/8/layout/vList2"/>
    <dgm:cxn modelId="{3EA92EDD-FDA8-48E8-9BED-5484488AF580}" type="presParOf" srcId="{125C397A-B5F9-4764-9378-026BEAE33489}" destId="{380E1659-130C-4029-89EE-DC0B1F1CD6E6}" srcOrd="0" destOrd="0" presId="urn:microsoft.com/office/officeart/2005/8/layout/vList2"/>
    <dgm:cxn modelId="{C6946862-5CDA-4975-A90A-5BB62A3C5C6A}" type="presParOf" srcId="{125C397A-B5F9-4764-9378-026BEAE33489}" destId="{13099FF3-8476-4D9F-B62B-C487EE08AE82}" srcOrd="1" destOrd="0" presId="urn:microsoft.com/office/officeart/2005/8/layout/vList2"/>
    <dgm:cxn modelId="{AAFD914F-C286-4802-B371-958C98FE59B1}" type="presParOf" srcId="{125C397A-B5F9-4764-9378-026BEAE33489}" destId="{F6B622BF-B6CE-4C1D-9987-48AB1CA6E9E7}" srcOrd="2" destOrd="0" presId="urn:microsoft.com/office/officeart/2005/8/layout/vList2"/>
    <dgm:cxn modelId="{562232D3-E585-40FC-B39C-78D6F89B4836}" type="presParOf" srcId="{125C397A-B5F9-4764-9378-026BEAE33489}" destId="{0BE54B4C-4395-4223-8260-F5A54D7CDF87}" srcOrd="3" destOrd="0" presId="urn:microsoft.com/office/officeart/2005/8/layout/vList2"/>
    <dgm:cxn modelId="{2FE5C9AC-7507-4909-8DE1-30382C255C93}" type="presParOf" srcId="{125C397A-B5F9-4764-9378-026BEAE33489}" destId="{A3A8B0AF-9038-4194-A7EA-31EBFD366E15}" srcOrd="4" destOrd="0" presId="urn:microsoft.com/office/officeart/2005/8/layout/vList2"/>
    <dgm:cxn modelId="{71894467-1216-4B3C-ADAA-39363B324C27}" type="presParOf" srcId="{125C397A-B5F9-4764-9378-026BEAE33489}" destId="{8C28E99B-0779-430B-AF15-1F4C4F12F544}" srcOrd="5" destOrd="0" presId="urn:microsoft.com/office/officeart/2005/8/layout/vList2"/>
    <dgm:cxn modelId="{17DB053F-0194-4FA5-801F-123E84387C31}" type="presParOf" srcId="{125C397A-B5F9-4764-9378-026BEAE33489}" destId="{D663CBC6-3492-4E9A-87E8-1D678FAFC656}" srcOrd="6" destOrd="0" presId="urn:microsoft.com/office/officeart/2005/8/layout/vList2"/>
    <dgm:cxn modelId="{A95116AD-72FD-422E-9AF5-7E383856C331}" type="presParOf" srcId="{125C397A-B5F9-4764-9378-026BEAE33489}" destId="{8384C56E-8144-4719-81D7-815A1D9760F2}" srcOrd="7" destOrd="0" presId="urn:microsoft.com/office/officeart/2005/8/layout/vList2"/>
    <dgm:cxn modelId="{EB91B4F6-BF3C-4564-8B7D-35C4F43EA057}" type="presParOf" srcId="{125C397A-B5F9-4764-9378-026BEAE33489}" destId="{6005A9C9-90E3-4DA2-A168-7C2490D8D0F6}" srcOrd="8" destOrd="0" presId="urn:microsoft.com/office/officeart/2005/8/layout/vList2"/>
    <dgm:cxn modelId="{F1FA1167-0D73-4CC6-B8D2-A5FB3941490D}" type="presParOf" srcId="{125C397A-B5F9-4764-9378-026BEAE33489}" destId="{8483BD3D-111E-4B04-993C-A587AEA1094A}" srcOrd="9" destOrd="0" presId="urn:microsoft.com/office/officeart/2005/8/layout/vList2"/>
    <dgm:cxn modelId="{00775515-6DD9-4C4D-930B-CB53ADC9B132}" type="presParOf" srcId="{125C397A-B5F9-4764-9378-026BEAE33489}" destId="{D03CCACD-7B1E-4C00-91AD-785D80CDBC8D}" srcOrd="10" destOrd="0" presId="urn:microsoft.com/office/officeart/2005/8/layout/vList2"/>
    <dgm:cxn modelId="{F99FCBD8-F9FF-427E-B58E-194F265844BB}" type="presParOf" srcId="{125C397A-B5F9-4764-9378-026BEAE33489}" destId="{5D1F5F45-B7EE-4E8E-B3B7-0AA86E41B892}" srcOrd="11" destOrd="0" presId="urn:microsoft.com/office/officeart/2005/8/layout/vList2"/>
    <dgm:cxn modelId="{D87FE81F-3198-4A50-9AF9-6CC4FE761A95}" type="presParOf" srcId="{125C397A-B5F9-4764-9378-026BEAE33489}" destId="{F9D32F42-1272-45E1-9948-2C9CD944B486}" srcOrd="12" destOrd="0" presId="urn:microsoft.com/office/officeart/2005/8/layout/vList2"/>
    <dgm:cxn modelId="{4A8BF5EC-C2FE-401D-AF6D-AAA6DA6E31AD}" type="presParOf" srcId="{125C397A-B5F9-4764-9378-026BEAE33489}" destId="{989B8DDB-1A4B-4E01-BC6D-F39B2C7ECE20}" srcOrd="13" destOrd="0" presId="urn:microsoft.com/office/officeart/2005/8/layout/vList2"/>
    <dgm:cxn modelId="{8D531308-FE94-4456-9A2B-E34C6C77D3E6}" type="presParOf" srcId="{125C397A-B5F9-4764-9378-026BEAE33489}" destId="{7BE88830-75E3-4ED1-A2AA-F69B8C3B68D7}" srcOrd="14" destOrd="0" presId="urn:microsoft.com/office/officeart/2005/8/layout/vList2"/>
    <dgm:cxn modelId="{FC382666-A6BB-4ABF-A681-C9C6946A6578}" type="presParOf" srcId="{125C397A-B5F9-4764-9378-026BEAE33489}" destId="{34F70DEA-F2A8-4A1F-B8E5-C4850C6BFC33}" srcOrd="15" destOrd="0" presId="urn:microsoft.com/office/officeart/2005/8/layout/vList2"/>
    <dgm:cxn modelId="{A4D54954-389E-4E6A-8D99-9065561C0AFB}" type="presParOf" srcId="{125C397A-B5F9-4764-9378-026BEAE33489}" destId="{FA70C5F6-C5E9-44F9-ABB1-62813A032C2E}"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93EBF8-8D43-4588-9F8B-B31F50F65E8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BE522C16-03DC-4A1D-BDC6-951BF0939752}">
      <dgm:prSet/>
      <dgm:spPr/>
      <dgm:t>
        <a:bodyPr/>
        <a:lstStyle/>
        <a:p>
          <a:r>
            <a:rPr lang="en-US" dirty="0"/>
            <a:t>Tagging sentence borders (interpunctuation)</a:t>
          </a:r>
        </a:p>
      </dgm:t>
    </dgm:pt>
    <dgm:pt modelId="{2B20AB39-CEEE-411E-A7F6-E0B5FE68E4C2}" type="parTrans" cxnId="{31854F33-BC21-4B04-8E6B-63E8153B17A4}">
      <dgm:prSet/>
      <dgm:spPr/>
      <dgm:t>
        <a:bodyPr/>
        <a:lstStyle/>
        <a:p>
          <a:endParaRPr lang="en-US"/>
        </a:p>
      </dgm:t>
    </dgm:pt>
    <dgm:pt modelId="{72E68F86-0971-474B-BFF7-4546AEE02E55}" type="sibTrans" cxnId="{31854F33-BC21-4B04-8E6B-63E8153B17A4}">
      <dgm:prSet/>
      <dgm:spPr/>
      <dgm:t>
        <a:bodyPr/>
        <a:lstStyle/>
        <a:p>
          <a:endParaRPr lang="en-US"/>
        </a:p>
      </dgm:t>
    </dgm:pt>
    <dgm:pt modelId="{EAC00820-6924-4AF3-935C-13E11E8A0A01}">
      <dgm:prSet/>
      <dgm:spPr/>
      <dgm:t>
        <a:bodyPr/>
        <a:lstStyle/>
        <a:p>
          <a:r>
            <a:rPr lang="de-DE" dirty="0"/>
            <a:t>Tagging </a:t>
          </a:r>
          <a:r>
            <a:rPr lang="de-DE" dirty="0" err="1"/>
            <a:t>the</a:t>
          </a:r>
          <a:r>
            <a:rPr lang="de-DE" dirty="0"/>
            <a:t> </a:t>
          </a:r>
          <a:r>
            <a:rPr lang="de-DE" dirty="0" err="1"/>
            <a:t>layout</a:t>
          </a:r>
          <a:r>
            <a:rPr lang="de-DE" dirty="0"/>
            <a:t> </a:t>
          </a:r>
          <a:r>
            <a:rPr lang="de-DE" dirty="0" err="1"/>
            <a:t>of</a:t>
          </a:r>
          <a:r>
            <a:rPr lang="de-DE" dirty="0"/>
            <a:t> </a:t>
          </a:r>
          <a:r>
            <a:rPr lang="de-DE" dirty="0" err="1"/>
            <a:t>the</a:t>
          </a:r>
          <a:r>
            <a:rPr lang="de-DE" dirty="0"/>
            <a:t> </a:t>
          </a:r>
          <a:r>
            <a:rPr lang="de-DE" dirty="0" err="1"/>
            <a:t>text</a:t>
          </a:r>
          <a:endParaRPr lang="en-US" dirty="0"/>
        </a:p>
      </dgm:t>
    </dgm:pt>
    <dgm:pt modelId="{9E3EE478-2ECC-4535-B4FA-6650BDD70929}" type="parTrans" cxnId="{8A003B1B-DA97-4E38-A3CB-A49ADD2FB7B5}">
      <dgm:prSet/>
      <dgm:spPr/>
      <dgm:t>
        <a:bodyPr/>
        <a:lstStyle/>
        <a:p>
          <a:endParaRPr lang="en-US"/>
        </a:p>
      </dgm:t>
    </dgm:pt>
    <dgm:pt modelId="{F0B95A5B-E2DC-4900-A787-288AF5CE05A8}" type="sibTrans" cxnId="{8A003B1B-DA97-4E38-A3CB-A49ADD2FB7B5}">
      <dgm:prSet/>
      <dgm:spPr/>
      <dgm:t>
        <a:bodyPr/>
        <a:lstStyle/>
        <a:p>
          <a:endParaRPr lang="en-US"/>
        </a:p>
      </dgm:t>
    </dgm:pt>
    <dgm:pt modelId="{D4A19D8B-AAA8-471D-9846-A39DA6E0675A}">
      <dgm:prSet/>
      <dgm:spPr/>
      <dgm:t>
        <a:bodyPr/>
        <a:lstStyle/>
        <a:p>
          <a:r>
            <a:rPr lang="de-DE" dirty="0" err="1"/>
            <a:t>Recognizing</a:t>
          </a:r>
          <a:r>
            <a:rPr lang="de-DE" dirty="0"/>
            <a:t> </a:t>
          </a:r>
          <a:r>
            <a:rPr lang="de-DE" dirty="0" err="1"/>
            <a:t>words</a:t>
          </a:r>
          <a:r>
            <a:rPr lang="de-DE" dirty="0"/>
            <a:t> etc.</a:t>
          </a:r>
          <a:endParaRPr lang="en-US" dirty="0"/>
        </a:p>
      </dgm:t>
    </dgm:pt>
    <dgm:pt modelId="{595E0934-93C6-4E32-BDCA-4D2755DC0837}" type="parTrans" cxnId="{6BBB853B-E386-4CE7-A4BD-209CB7929490}">
      <dgm:prSet/>
      <dgm:spPr/>
      <dgm:t>
        <a:bodyPr/>
        <a:lstStyle/>
        <a:p>
          <a:endParaRPr lang="en-US"/>
        </a:p>
      </dgm:t>
    </dgm:pt>
    <dgm:pt modelId="{4C63933D-7ED5-4943-90A9-A491CC39E8DE}" type="sibTrans" cxnId="{6BBB853B-E386-4CE7-A4BD-209CB7929490}">
      <dgm:prSet/>
      <dgm:spPr/>
      <dgm:t>
        <a:bodyPr/>
        <a:lstStyle/>
        <a:p>
          <a:endParaRPr lang="en-US"/>
        </a:p>
      </dgm:t>
    </dgm:pt>
    <dgm:pt modelId="{C6B00AC0-EA13-4772-8F13-E9B57CFA15AB}">
      <dgm:prSet/>
      <dgm:spPr/>
      <dgm:t>
        <a:bodyPr/>
        <a:lstStyle/>
        <a:p>
          <a:r>
            <a:rPr lang="en-US" dirty="0"/>
            <a:t>Grammatical information</a:t>
          </a:r>
        </a:p>
      </dgm:t>
    </dgm:pt>
    <dgm:pt modelId="{9CD42ACB-6585-4B60-9D15-1D465F3F6A74}" type="parTrans" cxnId="{7AAB50F7-1DA9-4821-BF51-C593514DFB91}">
      <dgm:prSet/>
      <dgm:spPr/>
      <dgm:t>
        <a:bodyPr/>
        <a:lstStyle/>
        <a:p>
          <a:endParaRPr lang="en-US"/>
        </a:p>
      </dgm:t>
    </dgm:pt>
    <dgm:pt modelId="{DE23A3BD-9773-4156-B8AC-F6ECF84BF6B8}" type="sibTrans" cxnId="{7AAB50F7-1DA9-4821-BF51-C593514DFB91}">
      <dgm:prSet/>
      <dgm:spPr/>
      <dgm:t>
        <a:bodyPr/>
        <a:lstStyle/>
        <a:p>
          <a:endParaRPr lang="en-US"/>
        </a:p>
      </dgm:t>
    </dgm:pt>
    <dgm:pt modelId="{3CA2C409-8CDE-4CAB-BA13-8EF5CE693FED}">
      <dgm:prSet/>
      <dgm:spPr/>
      <dgm:t>
        <a:bodyPr/>
        <a:lstStyle/>
        <a:p>
          <a:r>
            <a:rPr lang="de-DE" dirty="0" err="1"/>
            <a:t>Adding</a:t>
          </a:r>
          <a:r>
            <a:rPr lang="de-DE" dirty="0"/>
            <a:t> </a:t>
          </a:r>
          <a:r>
            <a:rPr lang="de-DE" dirty="0" err="1"/>
            <a:t>the</a:t>
          </a:r>
          <a:r>
            <a:rPr lang="de-DE" dirty="0"/>
            <a:t> </a:t>
          </a:r>
          <a:r>
            <a:rPr lang="de-DE" dirty="0" err="1"/>
            <a:t>lemma</a:t>
          </a:r>
          <a:r>
            <a:rPr lang="de-DE" dirty="0"/>
            <a:t> </a:t>
          </a:r>
          <a:r>
            <a:rPr lang="de-DE" dirty="0" err="1"/>
            <a:t>to</a:t>
          </a:r>
          <a:r>
            <a:rPr lang="de-DE" dirty="0"/>
            <a:t> </a:t>
          </a:r>
          <a:r>
            <a:rPr lang="de-DE" dirty="0" err="1"/>
            <a:t>the</a:t>
          </a:r>
          <a:r>
            <a:rPr lang="de-DE" dirty="0"/>
            <a:t> </a:t>
          </a:r>
          <a:r>
            <a:rPr lang="de-DE" dirty="0" err="1"/>
            <a:t>inflected</a:t>
          </a:r>
          <a:r>
            <a:rPr lang="de-DE" dirty="0"/>
            <a:t> </a:t>
          </a:r>
          <a:r>
            <a:rPr lang="de-DE" dirty="0" err="1"/>
            <a:t>word</a:t>
          </a:r>
          <a:r>
            <a:rPr lang="de-DE" dirty="0"/>
            <a:t>	</a:t>
          </a:r>
          <a:endParaRPr lang="en-US" dirty="0"/>
        </a:p>
      </dgm:t>
    </dgm:pt>
    <dgm:pt modelId="{17089586-C761-4AE1-A8B1-9863AE844CBC}" type="parTrans" cxnId="{8D6E9EA7-D3C0-43DE-9FF3-BF2C9EE7C837}">
      <dgm:prSet/>
      <dgm:spPr/>
      <dgm:t>
        <a:bodyPr/>
        <a:lstStyle/>
        <a:p>
          <a:endParaRPr lang="en-US"/>
        </a:p>
      </dgm:t>
    </dgm:pt>
    <dgm:pt modelId="{1B09EC79-468D-4A38-BB31-5B106AD5F49D}" type="sibTrans" cxnId="{8D6E9EA7-D3C0-43DE-9FF3-BF2C9EE7C837}">
      <dgm:prSet/>
      <dgm:spPr/>
      <dgm:t>
        <a:bodyPr/>
        <a:lstStyle/>
        <a:p>
          <a:endParaRPr lang="en-US"/>
        </a:p>
      </dgm:t>
    </dgm:pt>
    <dgm:pt modelId="{E04D5442-4735-4BD2-AA52-8DBF62C6DC25}">
      <dgm:prSet/>
      <dgm:spPr/>
      <dgm:t>
        <a:bodyPr/>
        <a:lstStyle/>
        <a:p>
          <a:r>
            <a:rPr lang="en-US" dirty="0"/>
            <a:t>Tagging</a:t>
          </a:r>
          <a:r>
            <a:rPr lang="en-US" baseline="0" dirty="0"/>
            <a:t> named entities (referencing to lexicon)</a:t>
          </a:r>
          <a:endParaRPr lang="en-US" dirty="0"/>
        </a:p>
      </dgm:t>
    </dgm:pt>
    <dgm:pt modelId="{80E796A7-5A6D-4E38-8E96-672CF7357B66}" type="parTrans" cxnId="{A7FA6435-3700-4034-8363-876697421116}">
      <dgm:prSet/>
      <dgm:spPr/>
      <dgm:t>
        <a:bodyPr/>
        <a:lstStyle/>
        <a:p>
          <a:endParaRPr lang="en-US"/>
        </a:p>
      </dgm:t>
    </dgm:pt>
    <dgm:pt modelId="{09C86650-3B2F-4C61-B637-B8C1D59E0954}" type="sibTrans" cxnId="{A7FA6435-3700-4034-8363-876697421116}">
      <dgm:prSet/>
      <dgm:spPr/>
      <dgm:t>
        <a:bodyPr/>
        <a:lstStyle/>
        <a:p>
          <a:endParaRPr lang="en-US"/>
        </a:p>
      </dgm:t>
    </dgm:pt>
    <dgm:pt modelId="{F0EA65D9-6C93-4C21-B937-13CA816E8D7A}">
      <dgm:prSet/>
      <dgm:spPr/>
      <dgm:t>
        <a:bodyPr/>
        <a:lstStyle/>
        <a:p>
          <a:r>
            <a:rPr lang="de-DE" dirty="0" err="1"/>
            <a:t>Adding</a:t>
          </a:r>
          <a:r>
            <a:rPr lang="de-DE" dirty="0"/>
            <a:t> </a:t>
          </a:r>
          <a:r>
            <a:rPr lang="de-DE" dirty="0" err="1"/>
            <a:t>morphological</a:t>
          </a:r>
          <a:r>
            <a:rPr lang="de-DE" dirty="0"/>
            <a:t> </a:t>
          </a:r>
          <a:r>
            <a:rPr lang="de-DE" dirty="0" err="1"/>
            <a:t>information</a:t>
          </a:r>
          <a:endParaRPr lang="de-DE" dirty="0"/>
        </a:p>
      </dgm:t>
    </dgm:pt>
    <dgm:pt modelId="{79D7D0F2-D57D-41C8-AB0A-C78DB37B5DD5}" type="parTrans" cxnId="{B1AA2951-3C46-4FF7-A967-CBD9F5CB4450}">
      <dgm:prSet/>
      <dgm:spPr/>
      <dgm:t>
        <a:bodyPr/>
        <a:lstStyle/>
        <a:p>
          <a:endParaRPr lang="de-DE"/>
        </a:p>
      </dgm:t>
    </dgm:pt>
    <dgm:pt modelId="{6583DF5F-D789-4A2E-AFF8-EB0F1D577D30}" type="sibTrans" cxnId="{B1AA2951-3C46-4FF7-A967-CBD9F5CB4450}">
      <dgm:prSet/>
      <dgm:spPr/>
      <dgm:t>
        <a:bodyPr/>
        <a:lstStyle/>
        <a:p>
          <a:endParaRPr lang="de-DE"/>
        </a:p>
      </dgm:t>
    </dgm:pt>
    <dgm:pt modelId="{6E2749B7-9D0E-45A4-9035-6FDFF3C41ABB}">
      <dgm:prSet/>
      <dgm:spPr/>
      <dgm:t>
        <a:bodyPr/>
        <a:lstStyle/>
        <a:p>
          <a:r>
            <a:rPr lang="de-DE" dirty="0" err="1"/>
            <a:t>Adding</a:t>
          </a:r>
          <a:r>
            <a:rPr lang="de-DE" dirty="0"/>
            <a:t> tags </a:t>
          </a:r>
          <a:r>
            <a:rPr lang="de-DE" dirty="0" err="1"/>
            <a:t>for</a:t>
          </a:r>
          <a:r>
            <a:rPr lang="de-DE" dirty="0"/>
            <a:t> </a:t>
          </a:r>
          <a:r>
            <a:rPr lang="de-DE" dirty="0" err="1"/>
            <a:t>syntatical</a:t>
          </a:r>
          <a:r>
            <a:rPr lang="de-DE" dirty="0"/>
            <a:t> </a:t>
          </a:r>
          <a:r>
            <a:rPr lang="de-DE" dirty="0" err="1"/>
            <a:t>information</a:t>
          </a:r>
          <a:endParaRPr lang="de-DE" dirty="0"/>
        </a:p>
      </dgm:t>
    </dgm:pt>
    <dgm:pt modelId="{C7930CA6-0D73-44E9-AD31-10AF28DD92D5}" type="parTrans" cxnId="{4395A68C-00C8-4AC2-B64F-1FBD968F26CF}">
      <dgm:prSet/>
      <dgm:spPr/>
      <dgm:t>
        <a:bodyPr/>
        <a:lstStyle/>
        <a:p>
          <a:endParaRPr lang="de-DE"/>
        </a:p>
      </dgm:t>
    </dgm:pt>
    <dgm:pt modelId="{3394BC57-9102-4B41-BD8A-8AC59B8F3FB9}" type="sibTrans" cxnId="{4395A68C-00C8-4AC2-B64F-1FBD968F26CF}">
      <dgm:prSet/>
      <dgm:spPr/>
      <dgm:t>
        <a:bodyPr/>
        <a:lstStyle/>
        <a:p>
          <a:endParaRPr lang="de-DE"/>
        </a:p>
      </dgm:t>
    </dgm:pt>
    <dgm:pt modelId="{8C7D85C3-CEDD-4D2A-B913-80ABEE5D77EE}">
      <dgm:prSet/>
      <dgm:spPr/>
      <dgm:t>
        <a:bodyPr/>
        <a:lstStyle/>
        <a:p>
          <a:r>
            <a:rPr lang="de-DE" dirty="0"/>
            <a:t>Tagging </a:t>
          </a:r>
          <a:r>
            <a:rPr lang="de-DE" dirty="0" err="1"/>
            <a:t>sentiments</a:t>
          </a:r>
          <a:r>
            <a:rPr lang="de-DE" dirty="0"/>
            <a:t> (</a:t>
          </a:r>
          <a:r>
            <a:rPr lang="de-DE" dirty="0" err="1"/>
            <a:t>referencing</a:t>
          </a:r>
          <a:r>
            <a:rPr lang="de-DE" dirty="0"/>
            <a:t> </a:t>
          </a:r>
          <a:r>
            <a:rPr lang="de-DE" dirty="0" err="1"/>
            <a:t>to</a:t>
          </a:r>
          <a:r>
            <a:rPr lang="de-DE" dirty="0"/>
            <a:t> </a:t>
          </a:r>
          <a:r>
            <a:rPr lang="de-DE" dirty="0" err="1"/>
            <a:t>lexicon</a:t>
          </a:r>
          <a:r>
            <a:rPr lang="de-DE" dirty="0"/>
            <a:t>)</a:t>
          </a:r>
        </a:p>
      </dgm:t>
    </dgm:pt>
    <dgm:pt modelId="{1DF28CE4-DF8A-4E1C-BD80-F1BFFFC2EA72}" type="parTrans" cxnId="{D6A6873C-839C-45B0-BD02-C1AF662B8916}">
      <dgm:prSet/>
      <dgm:spPr/>
      <dgm:t>
        <a:bodyPr/>
        <a:lstStyle/>
        <a:p>
          <a:endParaRPr lang="de-DE"/>
        </a:p>
      </dgm:t>
    </dgm:pt>
    <dgm:pt modelId="{A3DA7EE7-3BF8-4CCF-9394-DBE7C5FB9E29}" type="sibTrans" cxnId="{D6A6873C-839C-45B0-BD02-C1AF662B8916}">
      <dgm:prSet/>
      <dgm:spPr/>
      <dgm:t>
        <a:bodyPr/>
        <a:lstStyle/>
        <a:p>
          <a:endParaRPr lang="de-DE"/>
        </a:p>
      </dgm:t>
    </dgm:pt>
    <dgm:pt modelId="{125C397A-B5F9-4764-9378-026BEAE33489}" type="pres">
      <dgm:prSet presAssocID="{6193EBF8-8D43-4588-9F8B-B31F50F65E8B}" presName="linear" presStyleCnt="0">
        <dgm:presLayoutVars>
          <dgm:animLvl val="lvl"/>
          <dgm:resizeHandles val="exact"/>
        </dgm:presLayoutVars>
      </dgm:prSet>
      <dgm:spPr/>
    </dgm:pt>
    <dgm:pt modelId="{380E1659-130C-4029-89EE-DC0B1F1CD6E6}" type="pres">
      <dgm:prSet presAssocID="{BE522C16-03DC-4A1D-BDC6-951BF0939752}" presName="parentText" presStyleLbl="node1" presStyleIdx="0" presStyleCnt="9">
        <dgm:presLayoutVars>
          <dgm:chMax val="0"/>
          <dgm:bulletEnabled val="1"/>
        </dgm:presLayoutVars>
      </dgm:prSet>
      <dgm:spPr/>
    </dgm:pt>
    <dgm:pt modelId="{13099FF3-8476-4D9F-B62B-C487EE08AE82}" type="pres">
      <dgm:prSet presAssocID="{72E68F86-0971-474B-BFF7-4546AEE02E55}" presName="spacer" presStyleCnt="0"/>
      <dgm:spPr/>
    </dgm:pt>
    <dgm:pt modelId="{F6B622BF-B6CE-4C1D-9987-48AB1CA6E9E7}" type="pres">
      <dgm:prSet presAssocID="{EAC00820-6924-4AF3-935C-13E11E8A0A01}" presName="parentText" presStyleLbl="node1" presStyleIdx="1" presStyleCnt="9">
        <dgm:presLayoutVars>
          <dgm:chMax val="0"/>
          <dgm:bulletEnabled val="1"/>
        </dgm:presLayoutVars>
      </dgm:prSet>
      <dgm:spPr/>
    </dgm:pt>
    <dgm:pt modelId="{0BE54B4C-4395-4223-8260-F5A54D7CDF87}" type="pres">
      <dgm:prSet presAssocID="{F0B95A5B-E2DC-4900-A787-288AF5CE05A8}" presName="spacer" presStyleCnt="0"/>
      <dgm:spPr/>
    </dgm:pt>
    <dgm:pt modelId="{A3A8B0AF-9038-4194-A7EA-31EBFD366E15}" type="pres">
      <dgm:prSet presAssocID="{D4A19D8B-AAA8-471D-9846-A39DA6E0675A}" presName="parentText" presStyleLbl="node1" presStyleIdx="2" presStyleCnt="9">
        <dgm:presLayoutVars>
          <dgm:chMax val="0"/>
          <dgm:bulletEnabled val="1"/>
        </dgm:presLayoutVars>
      </dgm:prSet>
      <dgm:spPr/>
    </dgm:pt>
    <dgm:pt modelId="{8C28E99B-0779-430B-AF15-1F4C4F12F544}" type="pres">
      <dgm:prSet presAssocID="{4C63933D-7ED5-4943-90A9-A491CC39E8DE}" presName="spacer" presStyleCnt="0"/>
      <dgm:spPr/>
    </dgm:pt>
    <dgm:pt modelId="{D663CBC6-3492-4E9A-87E8-1D678FAFC656}" type="pres">
      <dgm:prSet presAssocID="{C6B00AC0-EA13-4772-8F13-E9B57CFA15AB}" presName="parentText" presStyleLbl="node1" presStyleIdx="3" presStyleCnt="9">
        <dgm:presLayoutVars>
          <dgm:chMax val="0"/>
          <dgm:bulletEnabled val="1"/>
        </dgm:presLayoutVars>
      </dgm:prSet>
      <dgm:spPr/>
    </dgm:pt>
    <dgm:pt modelId="{8384C56E-8144-4719-81D7-815A1D9760F2}" type="pres">
      <dgm:prSet presAssocID="{DE23A3BD-9773-4156-B8AC-F6ECF84BF6B8}" presName="spacer" presStyleCnt="0"/>
      <dgm:spPr/>
    </dgm:pt>
    <dgm:pt modelId="{6005A9C9-90E3-4DA2-A168-7C2490D8D0F6}" type="pres">
      <dgm:prSet presAssocID="{3CA2C409-8CDE-4CAB-BA13-8EF5CE693FED}" presName="parentText" presStyleLbl="node1" presStyleIdx="4" presStyleCnt="9">
        <dgm:presLayoutVars>
          <dgm:chMax val="0"/>
          <dgm:bulletEnabled val="1"/>
        </dgm:presLayoutVars>
      </dgm:prSet>
      <dgm:spPr/>
    </dgm:pt>
    <dgm:pt modelId="{8483BD3D-111E-4B04-993C-A587AEA1094A}" type="pres">
      <dgm:prSet presAssocID="{1B09EC79-468D-4A38-BB31-5B106AD5F49D}" presName="spacer" presStyleCnt="0"/>
      <dgm:spPr/>
    </dgm:pt>
    <dgm:pt modelId="{D03CCACD-7B1E-4C00-91AD-785D80CDBC8D}" type="pres">
      <dgm:prSet presAssocID="{F0EA65D9-6C93-4C21-B937-13CA816E8D7A}" presName="parentText" presStyleLbl="node1" presStyleIdx="5" presStyleCnt="9">
        <dgm:presLayoutVars>
          <dgm:chMax val="0"/>
          <dgm:bulletEnabled val="1"/>
        </dgm:presLayoutVars>
      </dgm:prSet>
      <dgm:spPr/>
    </dgm:pt>
    <dgm:pt modelId="{5D1F5F45-B7EE-4E8E-B3B7-0AA86E41B892}" type="pres">
      <dgm:prSet presAssocID="{6583DF5F-D789-4A2E-AFF8-EB0F1D577D30}" presName="spacer" presStyleCnt="0"/>
      <dgm:spPr/>
    </dgm:pt>
    <dgm:pt modelId="{F9D32F42-1272-45E1-9948-2C9CD944B486}" type="pres">
      <dgm:prSet presAssocID="{6E2749B7-9D0E-45A4-9035-6FDFF3C41ABB}" presName="parentText" presStyleLbl="node1" presStyleIdx="6" presStyleCnt="9">
        <dgm:presLayoutVars>
          <dgm:chMax val="0"/>
          <dgm:bulletEnabled val="1"/>
        </dgm:presLayoutVars>
      </dgm:prSet>
      <dgm:spPr/>
    </dgm:pt>
    <dgm:pt modelId="{989B8DDB-1A4B-4E01-BC6D-F39B2C7ECE20}" type="pres">
      <dgm:prSet presAssocID="{3394BC57-9102-4B41-BD8A-8AC59B8F3FB9}" presName="spacer" presStyleCnt="0"/>
      <dgm:spPr/>
    </dgm:pt>
    <dgm:pt modelId="{7BE88830-75E3-4ED1-A2AA-F69B8C3B68D7}" type="pres">
      <dgm:prSet presAssocID="{E04D5442-4735-4BD2-AA52-8DBF62C6DC25}" presName="parentText" presStyleLbl="node1" presStyleIdx="7" presStyleCnt="9">
        <dgm:presLayoutVars>
          <dgm:chMax val="0"/>
          <dgm:bulletEnabled val="1"/>
        </dgm:presLayoutVars>
      </dgm:prSet>
      <dgm:spPr/>
    </dgm:pt>
    <dgm:pt modelId="{34F70DEA-F2A8-4A1F-B8E5-C4850C6BFC33}" type="pres">
      <dgm:prSet presAssocID="{09C86650-3B2F-4C61-B637-B8C1D59E0954}" presName="spacer" presStyleCnt="0"/>
      <dgm:spPr/>
    </dgm:pt>
    <dgm:pt modelId="{FA70C5F6-C5E9-44F9-ABB1-62813A032C2E}" type="pres">
      <dgm:prSet presAssocID="{8C7D85C3-CEDD-4D2A-B913-80ABEE5D77EE}" presName="parentText" presStyleLbl="node1" presStyleIdx="8" presStyleCnt="9">
        <dgm:presLayoutVars>
          <dgm:chMax val="0"/>
          <dgm:bulletEnabled val="1"/>
        </dgm:presLayoutVars>
      </dgm:prSet>
      <dgm:spPr/>
    </dgm:pt>
  </dgm:ptLst>
  <dgm:cxnLst>
    <dgm:cxn modelId="{8A003B1B-DA97-4E38-A3CB-A49ADD2FB7B5}" srcId="{6193EBF8-8D43-4588-9F8B-B31F50F65E8B}" destId="{EAC00820-6924-4AF3-935C-13E11E8A0A01}" srcOrd="1" destOrd="0" parTransId="{9E3EE478-2ECC-4535-B4FA-6650BDD70929}" sibTransId="{F0B95A5B-E2DC-4900-A787-288AF5CE05A8}"/>
    <dgm:cxn modelId="{CF6A2821-75A1-420B-980E-D35E42F9A85A}" type="presOf" srcId="{D4A19D8B-AAA8-471D-9846-A39DA6E0675A}" destId="{A3A8B0AF-9038-4194-A7EA-31EBFD366E15}" srcOrd="0" destOrd="0" presId="urn:microsoft.com/office/officeart/2005/8/layout/vList2"/>
    <dgm:cxn modelId="{31854F33-BC21-4B04-8E6B-63E8153B17A4}" srcId="{6193EBF8-8D43-4588-9F8B-B31F50F65E8B}" destId="{BE522C16-03DC-4A1D-BDC6-951BF0939752}" srcOrd="0" destOrd="0" parTransId="{2B20AB39-CEEE-411E-A7F6-E0B5FE68E4C2}" sibTransId="{72E68F86-0971-474B-BFF7-4546AEE02E55}"/>
    <dgm:cxn modelId="{A7FA6435-3700-4034-8363-876697421116}" srcId="{6193EBF8-8D43-4588-9F8B-B31F50F65E8B}" destId="{E04D5442-4735-4BD2-AA52-8DBF62C6DC25}" srcOrd="7" destOrd="0" parTransId="{80E796A7-5A6D-4E38-8E96-672CF7357B66}" sibTransId="{09C86650-3B2F-4C61-B637-B8C1D59E0954}"/>
    <dgm:cxn modelId="{6BBB853B-E386-4CE7-A4BD-209CB7929490}" srcId="{6193EBF8-8D43-4588-9F8B-B31F50F65E8B}" destId="{D4A19D8B-AAA8-471D-9846-A39DA6E0675A}" srcOrd="2" destOrd="0" parTransId="{595E0934-93C6-4E32-BDCA-4D2755DC0837}" sibTransId="{4C63933D-7ED5-4943-90A9-A491CC39E8DE}"/>
    <dgm:cxn modelId="{D6A6873C-839C-45B0-BD02-C1AF662B8916}" srcId="{6193EBF8-8D43-4588-9F8B-B31F50F65E8B}" destId="{8C7D85C3-CEDD-4D2A-B913-80ABEE5D77EE}" srcOrd="8" destOrd="0" parTransId="{1DF28CE4-DF8A-4E1C-BD80-F1BFFFC2EA72}" sibTransId="{A3DA7EE7-3BF8-4CCF-9394-DBE7C5FB9E29}"/>
    <dgm:cxn modelId="{B1AA2951-3C46-4FF7-A967-CBD9F5CB4450}" srcId="{6193EBF8-8D43-4588-9F8B-B31F50F65E8B}" destId="{F0EA65D9-6C93-4C21-B937-13CA816E8D7A}" srcOrd="5" destOrd="0" parTransId="{79D7D0F2-D57D-41C8-AB0A-C78DB37B5DD5}" sibTransId="{6583DF5F-D789-4A2E-AFF8-EB0F1D577D30}"/>
    <dgm:cxn modelId="{F537D552-54AF-4CFC-84D7-B0925A5DBB5C}" type="presOf" srcId="{6193EBF8-8D43-4588-9F8B-B31F50F65E8B}" destId="{125C397A-B5F9-4764-9378-026BEAE33489}" srcOrd="0" destOrd="0" presId="urn:microsoft.com/office/officeart/2005/8/layout/vList2"/>
    <dgm:cxn modelId="{86F20F55-B7CF-47ED-A6EA-BCF5D747FD95}" type="presOf" srcId="{6E2749B7-9D0E-45A4-9035-6FDFF3C41ABB}" destId="{F9D32F42-1272-45E1-9948-2C9CD944B486}" srcOrd="0" destOrd="0" presId="urn:microsoft.com/office/officeart/2005/8/layout/vList2"/>
    <dgm:cxn modelId="{1BF5C55A-F99F-4096-B4DD-C8A7AC48F227}" type="presOf" srcId="{F0EA65D9-6C93-4C21-B937-13CA816E8D7A}" destId="{D03CCACD-7B1E-4C00-91AD-785D80CDBC8D}" srcOrd="0" destOrd="0" presId="urn:microsoft.com/office/officeart/2005/8/layout/vList2"/>
    <dgm:cxn modelId="{4395A68C-00C8-4AC2-B64F-1FBD968F26CF}" srcId="{6193EBF8-8D43-4588-9F8B-B31F50F65E8B}" destId="{6E2749B7-9D0E-45A4-9035-6FDFF3C41ABB}" srcOrd="6" destOrd="0" parTransId="{C7930CA6-0D73-44E9-AD31-10AF28DD92D5}" sibTransId="{3394BC57-9102-4B41-BD8A-8AC59B8F3FB9}"/>
    <dgm:cxn modelId="{0EF27C8E-F96F-490C-9EE1-EA0BE7D46EC3}" type="presOf" srcId="{3CA2C409-8CDE-4CAB-BA13-8EF5CE693FED}" destId="{6005A9C9-90E3-4DA2-A168-7C2490D8D0F6}" srcOrd="0" destOrd="0" presId="urn:microsoft.com/office/officeart/2005/8/layout/vList2"/>
    <dgm:cxn modelId="{F4C4E68F-B7D5-4A28-ACFB-28891538A328}" type="presOf" srcId="{EAC00820-6924-4AF3-935C-13E11E8A0A01}" destId="{F6B622BF-B6CE-4C1D-9987-48AB1CA6E9E7}" srcOrd="0" destOrd="0" presId="urn:microsoft.com/office/officeart/2005/8/layout/vList2"/>
    <dgm:cxn modelId="{8D6E9EA7-D3C0-43DE-9FF3-BF2C9EE7C837}" srcId="{6193EBF8-8D43-4588-9F8B-B31F50F65E8B}" destId="{3CA2C409-8CDE-4CAB-BA13-8EF5CE693FED}" srcOrd="4" destOrd="0" parTransId="{17089586-C761-4AE1-A8B1-9863AE844CBC}" sibTransId="{1B09EC79-468D-4A38-BB31-5B106AD5F49D}"/>
    <dgm:cxn modelId="{3B645AC4-7FE6-489E-A939-7887A1CF5B80}" type="presOf" srcId="{E04D5442-4735-4BD2-AA52-8DBF62C6DC25}" destId="{7BE88830-75E3-4ED1-A2AA-F69B8C3B68D7}" srcOrd="0" destOrd="0" presId="urn:microsoft.com/office/officeart/2005/8/layout/vList2"/>
    <dgm:cxn modelId="{EA7F35CA-2D63-4159-AB64-8660F032079C}" type="presOf" srcId="{C6B00AC0-EA13-4772-8F13-E9B57CFA15AB}" destId="{D663CBC6-3492-4E9A-87E8-1D678FAFC656}" srcOrd="0" destOrd="0" presId="urn:microsoft.com/office/officeart/2005/8/layout/vList2"/>
    <dgm:cxn modelId="{4488A5D5-AF01-44E3-BA38-810B3DEFCDBE}" type="presOf" srcId="{8C7D85C3-CEDD-4D2A-B913-80ABEE5D77EE}" destId="{FA70C5F6-C5E9-44F9-ABB1-62813A032C2E}" srcOrd="0" destOrd="0" presId="urn:microsoft.com/office/officeart/2005/8/layout/vList2"/>
    <dgm:cxn modelId="{7AAB50F7-1DA9-4821-BF51-C593514DFB91}" srcId="{6193EBF8-8D43-4588-9F8B-B31F50F65E8B}" destId="{C6B00AC0-EA13-4772-8F13-E9B57CFA15AB}" srcOrd="3" destOrd="0" parTransId="{9CD42ACB-6585-4B60-9D15-1D465F3F6A74}" sibTransId="{DE23A3BD-9773-4156-B8AC-F6ECF84BF6B8}"/>
    <dgm:cxn modelId="{F6C9CBF8-3C22-478C-8B26-E2728D24D12C}" type="presOf" srcId="{BE522C16-03DC-4A1D-BDC6-951BF0939752}" destId="{380E1659-130C-4029-89EE-DC0B1F1CD6E6}" srcOrd="0" destOrd="0" presId="urn:microsoft.com/office/officeart/2005/8/layout/vList2"/>
    <dgm:cxn modelId="{3EA92EDD-FDA8-48E8-9BED-5484488AF580}" type="presParOf" srcId="{125C397A-B5F9-4764-9378-026BEAE33489}" destId="{380E1659-130C-4029-89EE-DC0B1F1CD6E6}" srcOrd="0" destOrd="0" presId="urn:microsoft.com/office/officeart/2005/8/layout/vList2"/>
    <dgm:cxn modelId="{C6946862-5CDA-4975-A90A-5BB62A3C5C6A}" type="presParOf" srcId="{125C397A-B5F9-4764-9378-026BEAE33489}" destId="{13099FF3-8476-4D9F-B62B-C487EE08AE82}" srcOrd="1" destOrd="0" presId="urn:microsoft.com/office/officeart/2005/8/layout/vList2"/>
    <dgm:cxn modelId="{AAFD914F-C286-4802-B371-958C98FE59B1}" type="presParOf" srcId="{125C397A-B5F9-4764-9378-026BEAE33489}" destId="{F6B622BF-B6CE-4C1D-9987-48AB1CA6E9E7}" srcOrd="2" destOrd="0" presId="urn:microsoft.com/office/officeart/2005/8/layout/vList2"/>
    <dgm:cxn modelId="{562232D3-E585-40FC-B39C-78D6F89B4836}" type="presParOf" srcId="{125C397A-B5F9-4764-9378-026BEAE33489}" destId="{0BE54B4C-4395-4223-8260-F5A54D7CDF87}" srcOrd="3" destOrd="0" presId="urn:microsoft.com/office/officeart/2005/8/layout/vList2"/>
    <dgm:cxn modelId="{2FE5C9AC-7507-4909-8DE1-30382C255C93}" type="presParOf" srcId="{125C397A-B5F9-4764-9378-026BEAE33489}" destId="{A3A8B0AF-9038-4194-A7EA-31EBFD366E15}" srcOrd="4" destOrd="0" presId="urn:microsoft.com/office/officeart/2005/8/layout/vList2"/>
    <dgm:cxn modelId="{71894467-1216-4B3C-ADAA-39363B324C27}" type="presParOf" srcId="{125C397A-B5F9-4764-9378-026BEAE33489}" destId="{8C28E99B-0779-430B-AF15-1F4C4F12F544}" srcOrd="5" destOrd="0" presId="urn:microsoft.com/office/officeart/2005/8/layout/vList2"/>
    <dgm:cxn modelId="{17DB053F-0194-4FA5-801F-123E84387C31}" type="presParOf" srcId="{125C397A-B5F9-4764-9378-026BEAE33489}" destId="{D663CBC6-3492-4E9A-87E8-1D678FAFC656}" srcOrd="6" destOrd="0" presId="urn:microsoft.com/office/officeart/2005/8/layout/vList2"/>
    <dgm:cxn modelId="{A95116AD-72FD-422E-9AF5-7E383856C331}" type="presParOf" srcId="{125C397A-B5F9-4764-9378-026BEAE33489}" destId="{8384C56E-8144-4719-81D7-815A1D9760F2}" srcOrd="7" destOrd="0" presId="urn:microsoft.com/office/officeart/2005/8/layout/vList2"/>
    <dgm:cxn modelId="{EB91B4F6-BF3C-4564-8B7D-35C4F43EA057}" type="presParOf" srcId="{125C397A-B5F9-4764-9378-026BEAE33489}" destId="{6005A9C9-90E3-4DA2-A168-7C2490D8D0F6}" srcOrd="8" destOrd="0" presId="urn:microsoft.com/office/officeart/2005/8/layout/vList2"/>
    <dgm:cxn modelId="{F1FA1167-0D73-4CC6-B8D2-A5FB3941490D}" type="presParOf" srcId="{125C397A-B5F9-4764-9378-026BEAE33489}" destId="{8483BD3D-111E-4B04-993C-A587AEA1094A}" srcOrd="9" destOrd="0" presId="urn:microsoft.com/office/officeart/2005/8/layout/vList2"/>
    <dgm:cxn modelId="{00775515-6DD9-4C4D-930B-CB53ADC9B132}" type="presParOf" srcId="{125C397A-B5F9-4764-9378-026BEAE33489}" destId="{D03CCACD-7B1E-4C00-91AD-785D80CDBC8D}" srcOrd="10" destOrd="0" presId="urn:microsoft.com/office/officeart/2005/8/layout/vList2"/>
    <dgm:cxn modelId="{F99FCBD8-F9FF-427E-B58E-194F265844BB}" type="presParOf" srcId="{125C397A-B5F9-4764-9378-026BEAE33489}" destId="{5D1F5F45-B7EE-4E8E-B3B7-0AA86E41B892}" srcOrd="11" destOrd="0" presId="urn:microsoft.com/office/officeart/2005/8/layout/vList2"/>
    <dgm:cxn modelId="{D87FE81F-3198-4A50-9AF9-6CC4FE761A95}" type="presParOf" srcId="{125C397A-B5F9-4764-9378-026BEAE33489}" destId="{F9D32F42-1272-45E1-9948-2C9CD944B486}" srcOrd="12" destOrd="0" presId="urn:microsoft.com/office/officeart/2005/8/layout/vList2"/>
    <dgm:cxn modelId="{4A8BF5EC-C2FE-401D-AF6D-AAA6DA6E31AD}" type="presParOf" srcId="{125C397A-B5F9-4764-9378-026BEAE33489}" destId="{989B8DDB-1A4B-4E01-BC6D-F39B2C7ECE20}" srcOrd="13" destOrd="0" presId="urn:microsoft.com/office/officeart/2005/8/layout/vList2"/>
    <dgm:cxn modelId="{8D531308-FE94-4456-9A2B-E34C6C77D3E6}" type="presParOf" srcId="{125C397A-B5F9-4764-9378-026BEAE33489}" destId="{7BE88830-75E3-4ED1-A2AA-F69B8C3B68D7}" srcOrd="14" destOrd="0" presId="urn:microsoft.com/office/officeart/2005/8/layout/vList2"/>
    <dgm:cxn modelId="{FC382666-A6BB-4ABF-A681-C9C6946A6578}" type="presParOf" srcId="{125C397A-B5F9-4764-9378-026BEAE33489}" destId="{34F70DEA-F2A8-4A1F-B8E5-C4850C6BFC33}" srcOrd="15" destOrd="0" presId="urn:microsoft.com/office/officeart/2005/8/layout/vList2"/>
    <dgm:cxn modelId="{A4D54954-389E-4E6A-8D99-9065561C0AFB}" type="presParOf" srcId="{125C397A-B5F9-4764-9378-026BEAE33489}" destId="{FA70C5F6-C5E9-44F9-ABB1-62813A032C2E}" srcOrd="1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6FA66-DD71-4FEC-A87D-F8E5C66EDBE3}">
      <dsp:nvSpPr>
        <dsp:cNvPr id="0" name=""/>
        <dsp:cNvSpPr/>
      </dsp:nvSpPr>
      <dsp:spPr>
        <a:xfrm>
          <a:off x="1805152" y="345372"/>
          <a:ext cx="4868141" cy="4868141"/>
        </a:xfrm>
        <a:prstGeom prst="pie">
          <a:avLst>
            <a:gd name="adj1" fmla="val 16200000"/>
            <a:gd name="adj2" fmla="val 198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dirty="0"/>
        </a:p>
        <a:p>
          <a:pPr marL="0" lvl="0" indent="0" algn="ctr" defTabSz="844550">
            <a:lnSpc>
              <a:spcPct val="90000"/>
            </a:lnSpc>
            <a:spcBef>
              <a:spcPct val="0"/>
            </a:spcBef>
            <a:spcAft>
              <a:spcPct val="35000"/>
            </a:spcAft>
            <a:buNone/>
          </a:pPr>
          <a:r>
            <a:rPr lang="en-GB" sz="1900" kern="1200" dirty="0"/>
            <a:t>Plan &amp; Design	</a:t>
          </a:r>
        </a:p>
      </dsp:txBody>
      <dsp:txXfrm>
        <a:off x="4355131" y="967219"/>
        <a:ext cx="1274989" cy="985219"/>
      </dsp:txXfrm>
    </dsp:sp>
    <dsp:sp modelId="{2958BEBA-6FFA-4887-8FC5-4DA69CB680BD}">
      <dsp:nvSpPr>
        <dsp:cNvPr id="0" name=""/>
        <dsp:cNvSpPr/>
      </dsp:nvSpPr>
      <dsp:spPr>
        <a:xfrm>
          <a:off x="1863106" y="445632"/>
          <a:ext cx="4868141" cy="4868141"/>
        </a:xfrm>
        <a:prstGeom prst="pie">
          <a:avLst>
            <a:gd name="adj1" fmla="val 19800000"/>
            <a:gd name="adj2" fmla="val 1800000"/>
          </a:avLst>
        </a:prstGeom>
        <a:gradFill rotWithShape="0">
          <a:gsLst>
            <a:gs pos="0">
              <a:schemeClr val="accent4">
                <a:hueOff val="1319987"/>
                <a:satOff val="-5840"/>
                <a:lumOff val="-981"/>
                <a:alphaOff val="0"/>
                <a:satMod val="103000"/>
                <a:lumMod val="102000"/>
                <a:tint val="94000"/>
              </a:schemeClr>
            </a:gs>
            <a:gs pos="50000">
              <a:schemeClr val="accent4">
                <a:hueOff val="1319987"/>
                <a:satOff val="-5840"/>
                <a:lumOff val="-981"/>
                <a:alphaOff val="0"/>
                <a:satMod val="110000"/>
                <a:lumMod val="100000"/>
                <a:shade val="100000"/>
              </a:schemeClr>
            </a:gs>
            <a:gs pos="100000">
              <a:schemeClr val="accent4">
                <a:hueOff val="1319987"/>
                <a:satOff val="-5840"/>
                <a:lumOff val="-98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dirty="0"/>
        </a:p>
        <a:p>
          <a:pPr marL="0" lvl="0" indent="0" algn="ctr" defTabSz="844550">
            <a:lnSpc>
              <a:spcPct val="90000"/>
            </a:lnSpc>
            <a:spcBef>
              <a:spcPct val="0"/>
            </a:spcBef>
            <a:spcAft>
              <a:spcPct val="35000"/>
            </a:spcAft>
            <a:buNone/>
          </a:pPr>
          <a:r>
            <a:rPr lang="en-GB" sz="1900" kern="1200" dirty="0"/>
            <a:t>Create &amp; Collect </a:t>
          </a:r>
        </a:p>
      </dsp:txBody>
      <dsp:txXfrm>
        <a:off x="5166488" y="2416070"/>
        <a:ext cx="1332943" cy="956242"/>
      </dsp:txXfrm>
    </dsp:sp>
    <dsp:sp modelId="{955D201A-C6E9-43CC-8CAB-3B3034A8A1F3}">
      <dsp:nvSpPr>
        <dsp:cNvPr id="0" name=""/>
        <dsp:cNvSpPr/>
      </dsp:nvSpPr>
      <dsp:spPr>
        <a:xfrm>
          <a:off x="1805152" y="545893"/>
          <a:ext cx="4868141" cy="4868141"/>
        </a:xfrm>
        <a:prstGeom prst="pie">
          <a:avLst>
            <a:gd name="adj1" fmla="val 1800000"/>
            <a:gd name="adj2" fmla="val 5400000"/>
          </a:avLst>
        </a:prstGeom>
        <a:gradFill rotWithShape="0">
          <a:gsLst>
            <a:gs pos="0">
              <a:schemeClr val="accent4">
                <a:hueOff val="2639975"/>
                <a:satOff val="-11681"/>
                <a:lumOff val="-1961"/>
                <a:alphaOff val="0"/>
                <a:satMod val="103000"/>
                <a:lumMod val="102000"/>
                <a:tint val="94000"/>
              </a:schemeClr>
            </a:gs>
            <a:gs pos="50000">
              <a:schemeClr val="accent4">
                <a:hueOff val="2639975"/>
                <a:satOff val="-11681"/>
                <a:lumOff val="-1961"/>
                <a:alphaOff val="0"/>
                <a:satMod val="110000"/>
                <a:lumMod val="100000"/>
                <a:shade val="100000"/>
              </a:schemeClr>
            </a:gs>
            <a:gs pos="100000">
              <a:schemeClr val="accent4">
                <a:hueOff val="2639975"/>
                <a:satOff val="-11681"/>
                <a:lumOff val="-19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dirty="0"/>
        </a:p>
        <a:p>
          <a:pPr marL="0" lvl="0" indent="0" algn="ctr" defTabSz="844550">
            <a:lnSpc>
              <a:spcPct val="90000"/>
            </a:lnSpc>
            <a:spcBef>
              <a:spcPct val="0"/>
            </a:spcBef>
            <a:spcAft>
              <a:spcPct val="35000"/>
            </a:spcAft>
            <a:buNone/>
          </a:pPr>
          <a:r>
            <a:rPr lang="en-GB" sz="1900" kern="1200" dirty="0"/>
            <a:t>Refine &amp; </a:t>
          </a:r>
          <a:r>
            <a:rPr lang="en-GB" sz="1900" kern="1200" dirty="0" err="1"/>
            <a:t>Preprocess</a:t>
          </a:r>
          <a:endParaRPr lang="en-GB" sz="1900" kern="1200" dirty="0"/>
        </a:p>
      </dsp:txBody>
      <dsp:txXfrm>
        <a:off x="4355131" y="3835945"/>
        <a:ext cx="1274989" cy="985219"/>
      </dsp:txXfrm>
    </dsp:sp>
    <dsp:sp modelId="{E43FA2F3-5E89-4AE2-AC7C-0577D18B8DCB}">
      <dsp:nvSpPr>
        <dsp:cNvPr id="0" name=""/>
        <dsp:cNvSpPr/>
      </dsp:nvSpPr>
      <dsp:spPr>
        <a:xfrm>
          <a:off x="1689243" y="545893"/>
          <a:ext cx="4868141" cy="4868141"/>
        </a:xfrm>
        <a:prstGeom prst="pie">
          <a:avLst>
            <a:gd name="adj1" fmla="val 5400000"/>
            <a:gd name="adj2" fmla="val 9000000"/>
          </a:avLst>
        </a:prstGeom>
        <a:gradFill rotWithShape="0">
          <a:gsLst>
            <a:gs pos="0">
              <a:schemeClr val="accent4">
                <a:hueOff val="3959962"/>
                <a:satOff val="-17521"/>
                <a:lumOff val="-2942"/>
                <a:alphaOff val="0"/>
                <a:satMod val="103000"/>
                <a:lumMod val="102000"/>
                <a:tint val="94000"/>
              </a:schemeClr>
            </a:gs>
            <a:gs pos="50000">
              <a:schemeClr val="accent4">
                <a:hueOff val="3959962"/>
                <a:satOff val="-17521"/>
                <a:lumOff val="-2942"/>
                <a:alphaOff val="0"/>
                <a:satMod val="110000"/>
                <a:lumMod val="100000"/>
                <a:shade val="100000"/>
              </a:schemeClr>
            </a:gs>
            <a:gs pos="100000">
              <a:schemeClr val="accent4">
                <a:hueOff val="3959962"/>
                <a:satOff val="-17521"/>
                <a:lumOff val="-294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dirty="0"/>
        </a:p>
        <a:p>
          <a:pPr marL="0" lvl="0" indent="0" algn="ctr" defTabSz="844550">
            <a:lnSpc>
              <a:spcPct val="90000"/>
            </a:lnSpc>
            <a:spcBef>
              <a:spcPct val="0"/>
            </a:spcBef>
            <a:spcAft>
              <a:spcPct val="35000"/>
            </a:spcAft>
            <a:buNone/>
          </a:pPr>
          <a:r>
            <a:rPr lang="en-GB" sz="1900" kern="1200" dirty="0"/>
            <a:t>Analyse &amp; Visualize</a:t>
          </a:r>
        </a:p>
      </dsp:txBody>
      <dsp:txXfrm>
        <a:off x="2732417" y="3835945"/>
        <a:ext cx="1274989" cy="985219"/>
      </dsp:txXfrm>
    </dsp:sp>
    <dsp:sp modelId="{B5CC713B-2CE1-40DD-90DF-A528C6BB7ADD}">
      <dsp:nvSpPr>
        <dsp:cNvPr id="0" name=""/>
        <dsp:cNvSpPr/>
      </dsp:nvSpPr>
      <dsp:spPr>
        <a:xfrm>
          <a:off x="1631289" y="445632"/>
          <a:ext cx="4868141" cy="4868141"/>
        </a:xfrm>
        <a:prstGeom prst="pie">
          <a:avLst>
            <a:gd name="adj1" fmla="val 9000000"/>
            <a:gd name="adj2" fmla="val 12600000"/>
          </a:avLst>
        </a:prstGeom>
        <a:gradFill rotWithShape="0">
          <a:gsLst>
            <a:gs pos="0">
              <a:schemeClr val="accent4">
                <a:hueOff val="5279950"/>
                <a:satOff val="-23362"/>
                <a:lumOff val="-3922"/>
                <a:alphaOff val="0"/>
                <a:satMod val="103000"/>
                <a:lumMod val="102000"/>
                <a:tint val="94000"/>
              </a:schemeClr>
            </a:gs>
            <a:gs pos="50000">
              <a:schemeClr val="accent4">
                <a:hueOff val="5279950"/>
                <a:satOff val="-23362"/>
                <a:lumOff val="-3922"/>
                <a:alphaOff val="0"/>
                <a:satMod val="110000"/>
                <a:lumMod val="100000"/>
                <a:shade val="100000"/>
              </a:schemeClr>
            </a:gs>
            <a:gs pos="100000">
              <a:schemeClr val="accent4">
                <a:hueOff val="5279950"/>
                <a:satOff val="-23362"/>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dirty="0"/>
        </a:p>
        <a:p>
          <a:pPr marL="0" lvl="0" indent="0" algn="ctr" defTabSz="844550">
            <a:lnSpc>
              <a:spcPct val="90000"/>
            </a:lnSpc>
            <a:spcBef>
              <a:spcPct val="0"/>
            </a:spcBef>
            <a:spcAft>
              <a:spcPct val="35000"/>
            </a:spcAft>
            <a:buNone/>
          </a:pPr>
          <a:r>
            <a:rPr lang="en-GB" sz="1900" kern="1200" dirty="0"/>
            <a:t>Publish &amp; Preserve</a:t>
          </a:r>
        </a:p>
      </dsp:txBody>
      <dsp:txXfrm>
        <a:off x="1863106" y="2416070"/>
        <a:ext cx="1332943" cy="956242"/>
      </dsp:txXfrm>
    </dsp:sp>
    <dsp:sp modelId="{6FB29FF6-60C2-428B-9709-4A4DAF2B4EF4}">
      <dsp:nvSpPr>
        <dsp:cNvPr id="0" name=""/>
        <dsp:cNvSpPr/>
      </dsp:nvSpPr>
      <dsp:spPr>
        <a:xfrm>
          <a:off x="1689243" y="345372"/>
          <a:ext cx="4868141" cy="4868141"/>
        </a:xfrm>
        <a:prstGeom prst="pie">
          <a:avLst>
            <a:gd name="adj1" fmla="val 12600000"/>
            <a:gd name="adj2" fmla="val 16200000"/>
          </a:avLst>
        </a:prstGeom>
        <a:solidFill>
          <a:srgbClr val="A9249B"/>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dirty="0"/>
        </a:p>
        <a:p>
          <a:pPr marL="0" lvl="0" indent="0" algn="ctr" defTabSz="844550">
            <a:lnSpc>
              <a:spcPct val="90000"/>
            </a:lnSpc>
            <a:spcBef>
              <a:spcPct val="0"/>
            </a:spcBef>
            <a:spcAft>
              <a:spcPct val="35000"/>
            </a:spcAft>
            <a:buNone/>
          </a:pPr>
          <a:r>
            <a:rPr lang="en-GB" sz="1900" kern="1200" dirty="0"/>
            <a:t>Share &amp;  Reuse</a:t>
          </a:r>
        </a:p>
      </dsp:txBody>
      <dsp:txXfrm>
        <a:off x="2732417" y="967219"/>
        <a:ext cx="1274989" cy="985219"/>
      </dsp:txXfrm>
    </dsp:sp>
    <dsp:sp modelId="{D3FB9F1A-9699-47A0-BAAA-5CF0A07FDBBA}">
      <dsp:nvSpPr>
        <dsp:cNvPr id="0" name=""/>
        <dsp:cNvSpPr/>
      </dsp:nvSpPr>
      <dsp:spPr>
        <a:xfrm>
          <a:off x="1503613" y="44010"/>
          <a:ext cx="5470864" cy="5470864"/>
        </a:xfrm>
        <a:prstGeom prst="circularArrow">
          <a:avLst>
            <a:gd name="adj1" fmla="val 5085"/>
            <a:gd name="adj2" fmla="val 327528"/>
            <a:gd name="adj3" fmla="val 19472472"/>
            <a:gd name="adj4" fmla="val 16200251"/>
            <a:gd name="adj5" fmla="val 5932"/>
          </a:avLst>
        </a:prstGeom>
        <a:solidFill>
          <a:schemeClr val="accent4">
            <a:hueOff val="0"/>
            <a:satOff val="0"/>
            <a:lumOff val="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1F046A4-E56E-440C-BEE3-EE18033EAF10}">
      <dsp:nvSpPr>
        <dsp:cNvPr id="0" name=""/>
        <dsp:cNvSpPr/>
      </dsp:nvSpPr>
      <dsp:spPr>
        <a:xfrm>
          <a:off x="1561567" y="144271"/>
          <a:ext cx="5470864" cy="5470864"/>
        </a:xfrm>
        <a:prstGeom prst="circularArrow">
          <a:avLst>
            <a:gd name="adj1" fmla="val 5085"/>
            <a:gd name="adj2" fmla="val 327528"/>
            <a:gd name="adj3" fmla="val 1472472"/>
            <a:gd name="adj4" fmla="val 19800000"/>
            <a:gd name="adj5" fmla="val 5932"/>
          </a:avLst>
        </a:prstGeom>
        <a:solidFill>
          <a:schemeClr val="accent4">
            <a:hueOff val="1319987"/>
            <a:satOff val="-5840"/>
            <a:lumOff val="-981"/>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C9B98DB-0A53-440D-9BE8-EFED76585E22}">
      <dsp:nvSpPr>
        <dsp:cNvPr id="0" name=""/>
        <dsp:cNvSpPr/>
      </dsp:nvSpPr>
      <dsp:spPr>
        <a:xfrm>
          <a:off x="1503613" y="244531"/>
          <a:ext cx="5470864" cy="5470864"/>
        </a:xfrm>
        <a:prstGeom prst="circularArrow">
          <a:avLst>
            <a:gd name="adj1" fmla="val 5085"/>
            <a:gd name="adj2" fmla="val 327528"/>
            <a:gd name="adj3" fmla="val 5072221"/>
            <a:gd name="adj4" fmla="val 1800000"/>
            <a:gd name="adj5" fmla="val 5932"/>
          </a:avLst>
        </a:prstGeom>
        <a:solidFill>
          <a:schemeClr val="accent4">
            <a:hueOff val="2639975"/>
            <a:satOff val="-11681"/>
            <a:lumOff val="-1961"/>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601AA9A-CF68-4E80-8368-95515FED59BE}">
      <dsp:nvSpPr>
        <dsp:cNvPr id="0" name=""/>
        <dsp:cNvSpPr/>
      </dsp:nvSpPr>
      <dsp:spPr>
        <a:xfrm>
          <a:off x="1388060" y="244531"/>
          <a:ext cx="5470864" cy="5470864"/>
        </a:xfrm>
        <a:prstGeom prst="circularArrow">
          <a:avLst>
            <a:gd name="adj1" fmla="val 5085"/>
            <a:gd name="adj2" fmla="val 327528"/>
            <a:gd name="adj3" fmla="val 8672472"/>
            <a:gd name="adj4" fmla="val 5400251"/>
            <a:gd name="adj5" fmla="val 5932"/>
          </a:avLst>
        </a:prstGeom>
        <a:solidFill>
          <a:schemeClr val="accent4">
            <a:hueOff val="3959962"/>
            <a:satOff val="-17521"/>
            <a:lumOff val="-2942"/>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AB01AB7-4532-4E59-974A-80B580365368}">
      <dsp:nvSpPr>
        <dsp:cNvPr id="0" name=""/>
        <dsp:cNvSpPr/>
      </dsp:nvSpPr>
      <dsp:spPr>
        <a:xfrm>
          <a:off x="1330106" y="144271"/>
          <a:ext cx="5470864" cy="5470864"/>
        </a:xfrm>
        <a:prstGeom prst="circularArrow">
          <a:avLst>
            <a:gd name="adj1" fmla="val 5085"/>
            <a:gd name="adj2" fmla="val 327528"/>
            <a:gd name="adj3" fmla="val 12272472"/>
            <a:gd name="adj4" fmla="val 9000000"/>
            <a:gd name="adj5" fmla="val 5932"/>
          </a:avLst>
        </a:prstGeom>
        <a:solidFill>
          <a:schemeClr val="accent4">
            <a:hueOff val="5279950"/>
            <a:satOff val="-23362"/>
            <a:lumOff val="-3922"/>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FD0DC2A-CA1F-4D36-80AE-22ED1548E674}">
      <dsp:nvSpPr>
        <dsp:cNvPr id="0" name=""/>
        <dsp:cNvSpPr/>
      </dsp:nvSpPr>
      <dsp:spPr>
        <a:xfrm>
          <a:off x="1388060" y="44010"/>
          <a:ext cx="5470864" cy="5470864"/>
        </a:xfrm>
        <a:prstGeom prst="circularArrow">
          <a:avLst>
            <a:gd name="adj1" fmla="val 5085"/>
            <a:gd name="adj2" fmla="val 327528"/>
            <a:gd name="adj3" fmla="val 15872221"/>
            <a:gd name="adj4" fmla="val 12600000"/>
            <a:gd name="adj5" fmla="val 5932"/>
          </a:avLst>
        </a:prstGeom>
        <a:solidFill>
          <a:schemeClr val="accent4">
            <a:hueOff val="6599937"/>
            <a:satOff val="-29202"/>
            <a:lumOff val="-4903"/>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B7714-1295-40F4-8754-B8E3F5723074}">
      <dsp:nvSpPr>
        <dsp:cNvPr id="0" name=""/>
        <dsp:cNvSpPr/>
      </dsp:nvSpPr>
      <dsp:spPr>
        <a:xfrm>
          <a:off x="179994" y="4"/>
          <a:ext cx="2160005" cy="2159999"/>
        </a:xfrm>
        <a:prstGeom prst="rect">
          <a:avLst/>
        </a:prstGeom>
        <a:solidFill>
          <a:srgbClr val="90A7BA"/>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extract information from large amounts of text – distant reading</a:t>
          </a:r>
        </a:p>
      </dsp:txBody>
      <dsp:txXfrm>
        <a:off x="179994" y="4"/>
        <a:ext cx="2160005" cy="2159999"/>
      </dsp:txXfrm>
    </dsp:sp>
    <dsp:sp modelId="{F15A72FC-AC76-4BA6-BDCE-0BAB450700AB}">
      <dsp:nvSpPr>
        <dsp:cNvPr id="0" name=""/>
        <dsp:cNvSpPr/>
      </dsp:nvSpPr>
      <dsp:spPr>
        <a:xfrm>
          <a:off x="2340000" y="4"/>
          <a:ext cx="2160005" cy="2159999"/>
        </a:xfrm>
        <a:prstGeom prst="rect">
          <a:avLst/>
        </a:prstGeom>
        <a:solidFill>
          <a:schemeClr val="tx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review large amount of research literature systematically</a:t>
          </a:r>
        </a:p>
      </dsp:txBody>
      <dsp:txXfrm>
        <a:off x="2340000" y="4"/>
        <a:ext cx="2160005" cy="2159999"/>
      </dsp:txXfrm>
    </dsp:sp>
    <dsp:sp modelId="{ACD4598D-F872-4CD9-B1FB-58B1FFCCD2C6}">
      <dsp:nvSpPr>
        <dsp:cNvPr id="0" name=""/>
        <dsp:cNvSpPr/>
      </dsp:nvSpPr>
      <dsp:spPr>
        <a:xfrm>
          <a:off x="4500006" y="4"/>
          <a:ext cx="2160005" cy="2159999"/>
        </a:xfrm>
        <a:prstGeom prst="rect">
          <a:avLst/>
        </a:prstGeom>
        <a:solidFill>
          <a:srgbClr val="90A7BA"/>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evaluate hypotheses or bold statements</a:t>
          </a:r>
        </a:p>
      </dsp:txBody>
      <dsp:txXfrm>
        <a:off x="4500006" y="4"/>
        <a:ext cx="2160005" cy="2159999"/>
      </dsp:txXfrm>
    </dsp:sp>
    <dsp:sp modelId="{F4329F8F-605D-4A44-BBAC-AD75AFE89CA1}">
      <dsp:nvSpPr>
        <dsp:cNvPr id="0" name=""/>
        <dsp:cNvSpPr/>
      </dsp:nvSpPr>
      <dsp:spPr>
        <a:xfrm>
          <a:off x="4500006" y="4320003"/>
          <a:ext cx="2160005" cy="2159999"/>
        </a:xfrm>
        <a:prstGeom prst="rect">
          <a:avLst/>
        </a:prstGeom>
        <a:solidFill>
          <a:srgbClr val="90A7BA"/>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categorize texts according to their genre </a:t>
          </a:r>
        </a:p>
        <a:p>
          <a:pPr marL="0" lvl="0" indent="0" algn="ctr" defTabSz="889000">
            <a:lnSpc>
              <a:spcPct val="90000"/>
            </a:lnSpc>
            <a:spcBef>
              <a:spcPct val="0"/>
            </a:spcBef>
            <a:spcAft>
              <a:spcPct val="35000"/>
            </a:spcAft>
            <a:buNone/>
          </a:pPr>
          <a:r>
            <a:rPr lang="en-US" sz="1600" kern="1200" dirty="0"/>
            <a:t>(classification – Python/BERT)</a:t>
          </a:r>
          <a:endParaRPr lang="en-US" sz="2300" kern="1200" dirty="0"/>
        </a:p>
      </dsp:txBody>
      <dsp:txXfrm>
        <a:off x="4500006" y="4320003"/>
        <a:ext cx="2160005" cy="2159999"/>
      </dsp:txXfrm>
    </dsp:sp>
    <dsp:sp modelId="{B0F4E020-C04F-43CE-8F4A-0EFE0F5461F9}">
      <dsp:nvSpPr>
        <dsp:cNvPr id="0" name=""/>
        <dsp:cNvSpPr/>
      </dsp:nvSpPr>
      <dsp:spPr>
        <a:xfrm>
          <a:off x="179994" y="2160000"/>
          <a:ext cx="2160005" cy="2159999"/>
        </a:xfrm>
        <a:prstGeom prst="rect">
          <a:avLst/>
        </a:prstGeom>
        <a:solidFill>
          <a:schemeClr val="tx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identify textual patterns, text re-use and intertextuality </a:t>
          </a:r>
          <a:r>
            <a:rPr lang="en-US" sz="1600" kern="1200" dirty="0"/>
            <a:t>(plagiarism – PASSIM</a:t>
          </a:r>
          <a:r>
            <a:rPr lang="en-US" sz="2300" kern="1200" dirty="0"/>
            <a:t>)</a:t>
          </a:r>
        </a:p>
      </dsp:txBody>
      <dsp:txXfrm>
        <a:off x="179994" y="2160000"/>
        <a:ext cx="2160005" cy="2159999"/>
      </dsp:txXfrm>
    </dsp:sp>
    <dsp:sp modelId="{303B942C-E54D-4984-ACA0-77BB82B11181}">
      <dsp:nvSpPr>
        <dsp:cNvPr id="0" name=""/>
        <dsp:cNvSpPr/>
      </dsp:nvSpPr>
      <dsp:spPr>
        <a:xfrm>
          <a:off x="2340000" y="2160000"/>
          <a:ext cx="2160005" cy="2159999"/>
        </a:xfrm>
        <a:prstGeom prst="rect">
          <a:avLst/>
        </a:prstGeom>
        <a:solidFill>
          <a:srgbClr val="90A7BA"/>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digital </a:t>
          </a:r>
          <a:r>
            <a:rPr lang="en-US" sz="2000" kern="1200" dirty="0" err="1"/>
            <a:t>stemmatology</a:t>
          </a:r>
          <a:r>
            <a:rPr lang="en-US" sz="2000" kern="1200" dirty="0"/>
            <a:t> (</a:t>
          </a:r>
          <a:r>
            <a:rPr lang="en-US" sz="1600" kern="1200" dirty="0"/>
            <a:t>stemmaweb.net</a:t>
          </a:r>
          <a:r>
            <a:rPr lang="en-US" sz="2000" kern="1200" dirty="0"/>
            <a:t>)</a:t>
          </a:r>
        </a:p>
      </dsp:txBody>
      <dsp:txXfrm>
        <a:off x="2340000" y="2160000"/>
        <a:ext cx="2160005" cy="2159999"/>
      </dsp:txXfrm>
    </dsp:sp>
    <dsp:sp modelId="{A0B3C1AA-EDE3-4980-9812-559DDFAA8B8C}">
      <dsp:nvSpPr>
        <dsp:cNvPr id="0" name=""/>
        <dsp:cNvSpPr/>
      </dsp:nvSpPr>
      <dsp:spPr>
        <a:xfrm>
          <a:off x="2340000" y="4320000"/>
          <a:ext cx="2160005" cy="2159999"/>
        </a:xfrm>
        <a:prstGeom prst="rect">
          <a:avLst/>
        </a:prstGeom>
        <a:solidFill>
          <a:schemeClr val="tx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cluster texts according to similar features topic modeling </a:t>
          </a:r>
          <a:r>
            <a:rPr lang="en-US" sz="1600" kern="1200" dirty="0"/>
            <a:t>(MALLET)</a:t>
          </a:r>
          <a:endParaRPr lang="en-US" sz="2300" kern="1200" dirty="0"/>
        </a:p>
      </dsp:txBody>
      <dsp:txXfrm>
        <a:off x="2340000" y="4320000"/>
        <a:ext cx="2160005" cy="2159999"/>
      </dsp:txXfrm>
    </dsp:sp>
    <dsp:sp modelId="{F7400676-4B98-4B22-B526-3BCD3EDFCA23}">
      <dsp:nvSpPr>
        <dsp:cNvPr id="0" name=""/>
        <dsp:cNvSpPr/>
      </dsp:nvSpPr>
      <dsp:spPr>
        <a:xfrm>
          <a:off x="4500006" y="2160000"/>
          <a:ext cx="2160005" cy="2159999"/>
        </a:xfrm>
        <a:prstGeom prst="rect">
          <a:avLst/>
        </a:prstGeom>
        <a:solidFill>
          <a:schemeClr val="tx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identify authors or origin via stylometry (</a:t>
          </a:r>
          <a:r>
            <a:rPr lang="en-US" sz="1600" kern="1200" dirty="0"/>
            <a:t>stylometric analysis – </a:t>
          </a:r>
          <a:r>
            <a:rPr lang="en-US" sz="1600" kern="1200" dirty="0" err="1"/>
            <a:t>Stylo</a:t>
          </a:r>
          <a:r>
            <a:rPr lang="en-US" sz="1600" kern="1200" dirty="0"/>
            <a:t> in R)</a:t>
          </a:r>
          <a:endParaRPr lang="en-US" sz="2000" kern="1200" dirty="0"/>
        </a:p>
      </dsp:txBody>
      <dsp:txXfrm>
        <a:off x="4500006" y="2160000"/>
        <a:ext cx="2160005" cy="2159999"/>
      </dsp:txXfrm>
    </dsp:sp>
    <dsp:sp modelId="{3A71E664-5F96-4A73-9A47-BC759BC491BE}">
      <dsp:nvSpPr>
        <dsp:cNvPr id="0" name=""/>
        <dsp:cNvSpPr/>
      </dsp:nvSpPr>
      <dsp:spPr>
        <a:xfrm>
          <a:off x="179994" y="4319997"/>
          <a:ext cx="2160005" cy="2159999"/>
        </a:xfrm>
        <a:prstGeom prst="rect">
          <a:avLst/>
        </a:prstGeom>
        <a:solidFill>
          <a:srgbClr val="90A7BA"/>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opinion/ sentiment analysis  </a:t>
          </a:r>
        </a:p>
        <a:p>
          <a:pPr marL="0" lvl="0" indent="0" algn="ctr" defTabSz="889000">
            <a:lnSpc>
              <a:spcPct val="90000"/>
            </a:lnSpc>
            <a:spcBef>
              <a:spcPct val="0"/>
            </a:spcBef>
            <a:spcAft>
              <a:spcPct val="35000"/>
            </a:spcAft>
            <a:buNone/>
          </a:pPr>
          <a:r>
            <a:rPr lang="en-US" sz="1600" kern="1200" dirty="0"/>
            <a:t>(Python)</a:t>
          </a:r>
          <a:endParaRPr lang="en-US" sz="2300" kern="1200" dirty="0"/>
        </a:p>
      </dsp:txBody>
      <dsp:txXfrm>
        <a:off x="179994" y="4319997"/>
        <a:ext cx="2160005" cy="2159999"/>
      </dsp:txXfrm>
    </dsp:sp>
    <dsp:sp modelId="{DB00EA3E-3036-400A-AE7D-D244E94A7D47}">
      <dsp:nvSpPr>
        <dsp:cNvPr id="0" name=""/>
        <dsp:cNvSpPr/>
      </dsp:nvSpPr>
      <dsp:spPr>
        <a:xfrm>
          <a:off x="6659996" y="0"/>
          <a:ext cx="2160005" cy="2159999"/>
        </a:xfrm>
        <a:prstGeom prst="rect">
          <a:avLst/>
        </a:prstGeom>
        <a:solidFill>
          <a:schemeClr val="tx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find networks of entities: network analysis</a:t>
          </a:r>
        </a:p>
      </dsp:txBody>
      <dsp:txXfrm>
        <a:off x="6659996" y="0"/>
        <a:ext cx="2160005" cy="2159999"/>
      </dsp:txXfrm>
    </dsp:sp>
    <dsp:sp modelId="{47213F6E-C67B-4303-91CE-1B48F15ACA77}">
      <dsp:nvSpPr>
        <dsp:cNvPr id="0" name=""/>
        <dsp:cNvSpPr/>
      </dsp:nvSpPr>
      <dsp:spPr>
        <a:xfrm>
          <a:off x="6659996" y="2159997"/>
          <a:ext cx="2160005" cy="2159999"/>
        </a:xfrm>
        <a:prstGeom prst="rect">
          <a:avLst/>
        </a:prstGeom>
        <a:solidFill>
          <a:srgbClr val="90A7BA"/>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t>
          </a:r>
          <a:endParaRPr lang="en-US" sz="6500" kern="1200" dirty="0"/>
        </a:p>
      </dsp:txBody>
      <dsp:txXfrm>
        <a:off x="6659996" y="2159997"/>
        <a:ext cx="2160005" cy="21599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E1659-130C-4029-89EE-DC0B1F1CD6E6}">
      <dsp:nvSpPr>
        <dsp:cNvPr id="0" name=""/>
        <dsp:cNvSpPr/>
      </dsp:nvSpPr>
      <dsp:spPr>
        <a:xfrm>
          <a:off x="0" y="66969"/>
          <a:ext cx="5257800" cy="46683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err="1"/>
            <a:t>Sentence</a:t>
          </a:r>
          <a:r>
            <a:rPr lang="de-DE" sz="1900" kern="1200" dirty="0"/>
            <a:t> Split</a:t>
          </a:r>
          <a:endParaRPr lang="en-US" sz="1900" kern="1200" dirty="0"/>
        </a:p>
      </dsp:txBody>
      <dsp:txXfrm>
        <a:off x="22789" y="89758"/>
        <a:ext cx="5212222" cy="421252"/>
      </dsp:txXfrm>
    </dsp:sp>
    <dsp:sp modelId="{F6B622BF-B6CE-4C1D-9987-48AB1CA6E9E7}">
      <dsp:nvSpPr>
        <dsp:cNvPr id="0" name=""/>
        <dsp:cNvSpPr/>
      </dsp:nvSpPr>
      <dsp:spPr>
        <a:xfrm>
          <a:off x="0" y="588519"/>
          <a:ext cx="5257800" cy="466830"/>
        </a:xfrm>
        <a:prstGeom prst="roundRect">
          <a:avLst/>
        </a:prstGeom>
        <a:solidFill>
          <a:schemeClr val="accent4">
            <a:hueOff val="824992"/>
            <a:satOff val="-3650"/>
            <a:lumOff val="-6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a:t>Text structure recognition</a:t>
          </a:r>
          <a:endParaRPr lang="en-US" sz="1900" kern="1200"/>
        </a:p>
      </dsp:txBody>
      <dsp:txXfrm>
        <a:off x="22789" y="611308"/>
        <a:ext cx="5212222" cy="421252"/>
      </dsp:txXfrm>
    </dsp:sp>
    <dsp:sp modelId="{A3A8B0AF-9038-4194-A7EA-31EBFD366E15}">
      <dsp:nvSpPr>
        <dsp:cNvPr id="0" name=""/>
        <dsp:cNvSpPr/>
      </dsp:nvSpPr>
      <dsp:spPr>
        <a:xfrm>
          <a:off x="0" y="1110069"/>
          <a:ext cx="5257800" cy="466830"/>
        </a:xfrm>
        <a:prstGeom prst="roundRect">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a:t>Tokenization</a:t>
          </a:r>
          <a:endParaRPr lang="en-US" sz="1900" kern="1200"/>
        </a:p>
      </dsp:txBody>
      <dsp:txXfrm>
        <a:off x="22789" y="1132858"/>
        <a:ext cx="5212222" cy="421252"/>
      </dsp:txXfrm>
    </dsp:sp>
    <dsp:sp modelId="{D663CBC6-3492-4E9A-87E8-1D678FAFC656}">
      <dsp:nvSpPr>
        <dsp:cNvPr id="0" name=""/>
        <dsp:cNvSpPr/>
      </dsp:nvSpPr>
      <dsp:spPr>
        <a:xfrm>
          <a:off x="0" y="1631619"/>
          <a:ext cx="5257800" cy="466830"/>
        </a:xfrm>
        <a:prstGeom prst="roundRect">
          <a:avLst/>
        </a:prstGeom>
        <a:solidFill>
          <a:schemeClr val="accent4">
            <a:hueOff val="2474976"/>
            <a:satOff val="-10951"/>
            <a:lumOff val="-18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a:t>Part-of-Speech-Tagging (PoS)</a:t>
          </a:r>
          <a:endParaRPr lang="en-US" sz="1900" kern="1200"/>
        </a:p>
      </dsp:txBody>
      <dsp:txXfrm>
        <a:off x="22789" y="1654408"/>
        <a:ext cx="5212222" cy="421252"/>
      </dsp:txXfrm>
    </dsp:sp>
    <dsp:sp modelId="{6005A9C9-90E3-4DA2-A168-7C2490D8D0F6}">
      <dsp:nvSpPr>
        <dsp:cNvPr id="0" name=""/>
        <dsp:cNvSpPr/>
      </dsp:nvSpPr>
      <dsp:spPr>
        <a:xfrm>
          <a:off x="0" y="2153169"/>
          <a:ext cx="5257800" cy="466830"/>
        </a:xfrm>
        <a:prstGeom prst="roundRect">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err="1"/>
            <a:t>Lemmatization</a:t>
          </a:r>
          <a:r>
            <a:rPr lang="de-DE" sz="1900" kern="1200" dirty="0"/>
            <a:t>	</a:t>
          </a:r>
          <a:endParaRPr lang="en-US" sz="1900" kern="1200" dirty="0"/>
        </a:p>
      </dsp:txBody>
      <dsp:txXfrm>
        <a:off x="22789" y="2175958"/>
        <a:ext cx="5212222" cy="421252"/>
      </dsp:txXfrm>
    </dsp:sp>
    <dsp:sp modelId="{D03CCACD-7B1E-4C00-91AD-785D80CDBC8D}">
      <dsp:nvSpPr>
        <dsp:cNvPr id="0" name=""/>
        <dsp:cNvSpPr/>
      </dsp:nvSpPr>
      <dsp:spPr>
        <a:xfrm>
          <a:off x="0" y="2674719"/>
          <a:ext cx="5257800" cy="466830"/>
        </a:xfrm>
        <a:prstGeom prst="roundRect">
          <a:avLst/>
        </a:prstGeom>
        <a:solidFill>
          <a:schemeClr val="accent4">
            <a:hueOff val="4124961"/>
            <a:satOff val="-18251"/>
            <a:lumOff val="-306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a:t>Morphological </a:t>
          </a:r>
          <a:r>
            <a:rPr lang="de-DE" sz="1900" kern="1200" dirty="0" err="1"/>
            <a:t>information</a:t>
          </a:r>
          <a:r>
            <a:rPr lang="de-DE" sz="1900" kern="1200" dirty="0"/>
            <a:t>	</a:t>
          </a:r>
        </a:p>
      </dsp:txBody>
      <dsp:txXfrm>
        <a:off x="22789" y="2697508"/>
        <a:ext cx="5212222" cy="421252"/>
      </dsp:txXfrm>
    </dsp:sp>
    <dsp:sp modelId="{F9D32F42-1272-45E1-9948-2C9CD944B486}">
      <dsp:nvSpPr>
        <dsp:cNvPr id="0" name=""/>
        <dsp:cNvSpPr/>
      </dsp:nvSpPr>
      <dsp:spPr>
        <a:xfrm>
          <a:off x="0" y="3196269"/>
          <a:ext cx="5257800" cy="466830"/>
        </a:xfrm>
        <a:prstGeom prst="roundRect">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err="1"/>
            <a:t>Syntactical</a:t>
          </a:r>
          <a:r>
            <a:rPr lang="de-DE" sz="1900" kern="1200" dirty="0"/>
            <a:t> </a:t>
          </a:r>
          <a:r>
            <a:rPr lang="de-DE" sz="1900" kern="1200" dirty="0" err="1"/>
            <a:t>Parsing</a:t>
          </a:r>
          <a:r>
            <a:rPr lang="de-DE" sz="1900" kern="1200" dirty="0"/>
            <a:t> </a:t>
          </a:r>
        </a:p>
      </dsp:txBody>
      <dsp:txXfrm>
        <a:off x="22789" y="3219058"/>
        <a:ext cx="5212222" cy="421252"/>
      </dsp:txXfrm>
    </dsp:sp>
    <dsp:sp modelId="{7BE88830-75E3-4ED1-A2AA-F69B8C3B68D7}">
      <dsp:nvSpPr>
        <dsp:cNvPr id="0" name=""/>
        <dsp:cNvSpPr/>
      </dsp:nvSpPr>
      <dsp:spPr>
        <a:xfrm>
          <a:off x="0" y="3717819"/>
          <a:ext cx="5257800" cy="466830"/>
        </a:xfrm>
        <a:prstGeom prst="roundRect">
          <a:avLst/>
        </a:prstGeom>
        <a:solidFill>
          <a:schemeClr val="accent4">
            <a:hueOff val="5774945"/>
            <a:satOff val="-25552"/>
            <a:lumOff val="-42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err="1"/>
            <a:t>Named</a:t>
          </a:r>
          <a:r>
            <a:rPr lang="de-DE" sz="1900" kern="1200" dirty="0"/>
            <a:t>-Entity-Recognition	</a:t>
          </a:r>
          <a:endParaRPr lang="en-US" sz="1900" kern="1200" dirty="0"/>
        </a:p>
      </dsp:txBody>
      <dsp:txXfrm>
        <a:off x="22789" y="3740608"/>
        <a:ext cx="5212222" cy="421252"/>
      </dsp:txXfrm>
    </dsp:sp>
    <dsp:sp modelId="{FA70C5F6-C5E9-44F9-ABB1-62813A032C2E}">
      <dsp:nvSpPr>
        <dsp:cNvPr id="0" name=""/>
        <dsp:cNvSpPr/>
      </dsp:nvSpPr>
      <dsp:spPr>
        <a:xfrm>
          <a:off x="0" y="4239369"/>
          <a:ext cx="5257800" cy="466830"/>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a:t>Sentiment Recognition</a:t>
          </a:r>
        </a:p>
      </dsp:txBody>
      <dsp:txXfrm>
        <a:off x="22789" y="4262158"/>
        <a:ext cx="5212222" cy="4212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E1659-130C-4029-89EE-DC0B1F1CD6E6}">
      <dsp:nvSpPr>
        <dsp:cNvPr id="0" name=""/>
        <dsp:cNvSpPr/>
      </dsp:nvSpPr>
      <dsp:spPr>
        <a:xfrm>
          <a:off x="0" y="66969"/>
          <a:ext cx="5257800" cy="46683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Tagging sentence borders (interpunctuation)</a:t>
          </a:r>
        </a:p>
      </dsp:txBody>
      <dsp:txXfrm>
        <a:off x="22789" y="89758"/>
        <a:ext cx="5212222" cy="421252"/>
      </dsp:txXfrm>
    </dsp:sp>
    <dsp:sp modelId="{F6B622BF-B6CE-4C1D-9987-48AB1CA6E9E7}">
      <dsp:nvSpPr>
        <dsp:cNvPr id="0" name=""/>
        <dsp:cNvSpPr/>
      </dsp:nvSpPr>
      <dsp:spPr>
        <a:xfrm>
          <a:off x="0" y="588519"/>
          <a:ext cx="5257800" cy="466830"/>
        </a:xfrm>
        <a:prstGeom prst="roundRect">
          <a:avLst/>
        </a:prstGeom>
        <a:solidFill>
          <a:schemeClr val="accent4">
            <a:hueOff val="824992"/>
            <a:satOff val="-3650"/>
            <a:lumOff val="-6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a:t>Tagging </a:t>
          </a:r>
          <a:r>
            <a:rPr lang="de-DE" sz="1900" kern="1200" dirty="0" err="1"/>
            <a:t>the</a:t>
          </a:r>
          <a:r>
            <a:rPr lang="de-DE" sz="1900" kern="1200" dirty="0"/>
            <a:t> </a:t>
          </a:r>
          <a:r>
            <a:rPr lang="de-DE" sz="1900" kern="1200" dirty="0" err="1"/>
            <a:t>layout</a:t>
          </a:r>
          <a:r>
            <a:rPr lang="de-DE" sz="1900" kern="1200" dirty="0"/>
            <a:t> </a:t>
          </a:r>
          <a:r>
            <a:rPr lang="de-DE" sz="1900" kern="1200" dirty="0" err="1"/>
            <a:t>of</a:t>
          </a:r>
          <a:r>
            <a:rPr lang="de-DE" sz="1900" kern="1200" dirty="0"/>
            <a:t> </a:t>
          </a:r>
          <a:r>
            <a:rPr lang="de-DE" sz="1900" kern="1200" dirty="0" err="1"/>
            <a:t>the</a:t>
          </a:r>
          <a:r>
            <a:rPr lang="de-DE" sz="1900" kern="1200" dirty="0"/>
            <a:t> </a:t>
          </a:r>
          <a:r>
            <a:rPr lang="de-DE" sz="1900" kern="1200" dirty="0" err="1"/>
            <a:t>text</a:t>
          </a:r>
          <a:endParaRPr lang="en-US" sz="1900" kern="1200" dirty="0"/>
        </a:p>
      </dsp:txBody>
      <dsp:txXfrm>
        <a:off x="22789" y="611308"/>
        <a:ext cx="5212222" cy="421252"/>
      </dsp:txXfrm>
    </dsp:sp>
    <dsp:sp modelId="{A3A8B0AF-9038-4194-A7EA-31EBFD366E15}">
      <dsp:nvSpPr>
        <dsp:cNvPr id="0" name=""/>
        <dsp:cNvSpPr/>
      </dsp:nvSpPr>
      <dsp:spPr>
        <a:xfrm>
          <a:off x="0" y="1110069"/>
          <a:ext cx="5257800" cy="466830"/>
        </a:xfrm>
        <a:prstGeom prst="roundRect">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err="1"/>
            <a:t>Recognizing</a:t>
          </a:r>
          <a:r>
            <a:rPr lang="de-DE" sz="1900" kern="1200" dirty="0"/>
            <a:t> </a:t>
          </a:r>
          <a:r>
            <a:rPr lang="de-DE" sz="1900" kern="1200" dirty="0" err="1"/>
            <a:t>words</a:t>
          </a:r>
          <a:r>
            <a:rPr lang="de-DE" sz="1900" kern="1200" dirty="0"/>
            <a:t> etc.</a:t>
          </a:r>
          <a:endParaRPr lang="en-US" sz="1900" kern="1200" dirty="0"/>
        </a:p>
      </dsp:txBody>
      <dsp:txXfrm>
        <a:off x="22789" y="1132858"/>
        <a:ext cx="5212222" cy="421252"/>
      </dsp:txXfrm>
    </dsp:sp>
    <dsp:sp modelId="{D663CBC6-3492-4E9A-87E8-1D678FAFC656}">
      <dsp:nvSpPr>
        <dsp:cNvPr id="0" name=""/>
        <dsp:cNvSpPr/>
      </dsp:nvSpPr>
      <dsp:spPr>
        <a:xfrm>
          <a:off x="0" y="1631619"/>
          <a:ext cx="5257800" cy="466830"/>
        </a:xfrm>
        <a:prstGeom prst="roundRect">
          <a:avLst/>
        </a:prstGeom>
        <a:solidFill>
          <a:schemeClr val="accent4">
            <a:hueOff val="2474976"/>
            <a:satOff val="-10951"/>
            <a:lumOff val="-18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Grammatical information</a:t>
          </a:r>
        </a:p>
      </dsp:txBody>
      <dsp:txXfrm>
        <a:off x="22789" y="1654408"/>
        <a:ext cx="5212222" cy="421252"/>
      </dsp:txXfrm>
    </dsp:sp>
    <dsp:sp modelId="{6005A9C9-90E3-4DA2-A168-7C2490D8D0F6}">
      <dsp:nvSpPr>
        <dsp:cNvPr id="0" name=""/>
        <dsp:cNvSpPr/>
      </dsp:nvSpPr>
      <dsp:spPr>
        <a:xfrm>
          <a:off x="0" y="2153169"/>
          <a:ext cx="5257800" cy="466830"/>
        </a:xfrm>
        <a:prstGeom prst="roundRect">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err="1"/>
            <a:t>Adding</a:t>
          </a:r>
          <a:r>
            <a:rPr lang="de-DE" sz="1900" kern="1200" dirty="0"/>
            <a:t> </a:t>
          </a:r>
          <a:r>
            <a:rPr lang="de-DE" sz="1900" kern="1200" dirty="0" err="1"/>
            <a:t>the</a:t>
          </a:r>
          <a:r>
            <a:rPr lang="de-DE" sz="1900" kern="1200" dirty="0"/>
            <a:t> </a:t>
          </a:r>
          <a:r>
            <a:rPr lang="de-DE" sz="1900" kern="1200" dirty="0" err="1"/>
            <a:t>lemma</a:t>
          </a:r>
          <a:r>
            <a:rPr lang="de-DE" sz="1900" kern="1200" dirty="0"/>
            <a:t> </a:t>
          </a:r>
          <a:r>
            <a:rPr lang="de-DE" sz="1900" kern="1200" dirty="0" err="1"/>
            <a:t>to</a:t>
          </a:r>
          <a:r>
            <a:rPr lang="de-DE" sz="1900" kern="1200" dirty="0"/>
            <a:t> </a:t>
          </a:r>
          <a:r>
            <a:rPr lang="de-DE" sz="1900" kern="1200" dirty="0" err="1"/>
            <a:t>the</a:t>
          </a:r>
          <a:r>
            <a:rPr lang="de-DE" sz="1900" kern="1200" dirty="0"/>
            <a:t> </a:t>
          </a:r>
          <a:r>
            <a:rPr lang="de-DE" sz="1900" kern="1200" dirty="0" err="1"/>
            <a:t>inflected</a:t>
          </a:r>
          <a:r>
            <a:rPr lang="de-DE" sz="1900" kern="1200" dirty="0"/>
            <a:t> </a:t>
          </a:r>
          <a:r>
            <a:rPr lang="de-DE" sz="1900" kern="1200" dirty="0" err="1"/>
            <a:t>word</a:t>
          </a:r>
          <a:r>
            <a:rPr lang="de-DE" sz="1900" kern="1200" dirty="0"/>
            <a:t>	</a:t>
          </a:r>
          <a:endParaRPr lang="en-US" sz="1900" kern="1200" dirty="0"/>
        </a:p>
      </dsp:txBody>
      <dsp:txXfrm>
        <a:off x="22789" y="2175958"/>
        <a:ext cx="5212222" cy="421252"/>
      </dsp:txXfrm>
    </dsp:sp>
    <dsp:sp modelId="{D03CCACD-7B1E-4C00-91AD-785D80CDBC8D}">
      <dsp:nvSpPr>
        <dsp:cNvPr id="0" name=""/>
        <dsp:cNvSpPr/>
      </dsp:nvSpPr>
      <dsp:spPr>
        <a:xfrm>
          <a:off x="0" y="2674719"/>
          <a:ext cx="5257800" cy="466830"/>
        </a:xfrm>
        <a:prstGeom prst="roundRect">
          <a:avLst/>
        </a:prstGeom>
        <a:solidFill>
          <a:schemeClr val="accent4">
            <a:hueOff val="4124961"/>
            <a:satOff val="-18251"/>
            <a:lumOff val="-306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err="1"/>
            <a:t>Adding</a:t>
          </a:r>
          <a:r>
            <a:rPr lang="de-DE" sz="1900" kern="1200" dirty="0"/>
            <a:t> </a:t>
          </a:r>
          <a:r>
            <a:rPr lang="de-DE" sz="1900" kern="1200" dirty="0" err="1"/>
            <a:t>morphological</a:t>
          </a:r>
          <a:r>
            <a:rPr lang="de-DE" sz="1900" kern="1200" dirty="0"/>
            <a:t> </a:t>
          </a:r>
          <a:r>
            <a:rPr lang="de-DE" sz="1900" kern="1200" dirty="0" err="1"/>
            <a:t>information</a:t>
          </a:r>
          <a:endParaRPr lang="de-DE" sz="1900" kern="1200" dirty="0"/>
        </a:p>
      </dsp:txBody>
      <dsp:txXfrm>
        <a:off x="22789" y="2697508"/>
        <a:ext cx="5212222" cy="421252"/>
      </dsp:txXfrm>
    </dsp:sp>
    <dsp:sp modelId="{F9D32F42-1272-45E1-9948-2C9CD944B486}">
      <dsp:nvSpPr>
        <dsp:cNvPr id="0" name=""/>
        <dsp:cNvSpPr/>
      </dsp:nvSpPr>
      <dsp:spPr>
        <a:xfrm>
          <a:off x="0" y="3196269"/>
          <a:ext cx="5257800" cy="466830"/>
        </a:xfrm>
        <a:prstGeom prst="roundRect">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err="1"/>
            <a:t>Adding</a:t>
          </a:r>
          <a:r>
            <a:rPr lang="de-DE" sz="1900" kern="1200" dirty="0"/>
            <a:t> tags </a:t>
          </a:r>
          <a:r>
            <a:rPr lang="de-DE" sz="1900" kern="1200" dirty="0" err="1"/>
            <a:t>for</a:t>
          </a:r>
          <a:r>
            <a:rPr lang="de-DE" sz="1900" kern="1200" dirty="0"/>
            <a:t> </a:t>
          </a:r>
          <a:r>
            <a:rPr lang="de-DE" sz="1900" kern="1200" dirty="0" err="1"/>
            <a:t>syntatical</a:t>
          </a:r>
          <a:r>
            <a:rPr lang="de-DE" sz="1900" kern="1200" dirty="0"/>
            <a:t> </a:t>
          </a:r>
          <a:r>
            <a:rPr lang="de-DE" sz="1900" kern="1200" dirty="0" err="1"/>
            <a:t>information</a:t>
          </a:r>
          <a:endParaRPr lang="de-DE" sz="1900" kern="1200" dirty="0"/>
        </a:p>
      </dsp:txBody>
      <dsp:txXfrm>
        <a:off x="22789" y="3219058"/>
        <a:ext cx="5212222" cy="421252"/>
      </dsp:txXfrm>
    </dsp:sp>
    <dsp:sp modelId="{7BE88830-75E3-4ED1-A2AA-F69B8C3B68D7}">
      <dsp:nvSpPr>
        <dsp:cNvPr id="0" name=""/>
        <dsp:cNvSpPr/>
      </dsp:nvSpPr>
      <dsp:spPr>
        <a:xfrm>
          <a:off x="0" y="3717819"/>
          <a:ext cx="5257800" cy="466830"/>
        </a:xfrm>
        <a:prstGeom prst="roundRect">
          <a:avLst/>
        </a:prstGeom>
        <a:solidFill>
          <a:schemeClr val="accent4">
            <a:hueOff val="5774945"/>
            <a:satOff val="-25552"/>
            <a:lumOff val="-42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Tagging</a:t>
          </a:r>
          <a:r>
            <a:rPr lang="en-US" sz="1900" kern="1200" baseline="0" dirty="0"/>
            <a:t> named entities (referencing to lexicon)</a:t>
          </a:r>
          <a:endParaRPr lang="en-US" sz="1900" kern="1200" dirty="0"/>
        </a:p>
      </dsp:txBody>
      <dsp:txXfrm>
        <a:off x="22789" y="3740608"/>
        <a:ext cx="5212222" cy="421252"/>
      </dsp:txXfrm>
    </dsp:sp>
    <dsp:sp modelId="{FA70C5F6-C5E9-44F9-ABB1-62813A032C2E}">
      <dsp:nvSpPr>
        <dsp:cNvPr id="0" name=""/>
        <dsp:cNvSpPr/>
      </dsp:nvSpPr>
      <dsp:spPr>
        <a:xfrm>
          <a:off x="0" y="4239369"/>
          <a:ext cx="5257800" cy="466830"/>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a:t>Tagging </a:t>
          </a:r>
          <a:r>
            <a:rPr lang="de-DE" sz="1900" kern="1200" dirty="0" err="1"/>
            <a:t>sentiments</a:t>
          </a:r>
          <a:r>
            <a:rPr lang="de-DE" sz="1900" kern="1200" dirty="0"/>
            <a:t> (</a:t>
          </a:r>
          <a:r>
            <a:rPr lang="de-DE" sz="1900" kern="1200" dirty="0" err="1"/>
            <a:t>referencing</a:t>
          </a:r>
          <a:r>
            <a:rPr lang="de-DE" sz="1900" kern="1200" dirty="0"/>
            <a:t> </a:t>
          </a:r>
          <a:r>
            <a:rPr lang="de-DE" sz="1900" kern="1200" dirty="0" err="1"/>
            <a:t>to</a:t>
          </a:r>
          <a:r>
            <a:rPr lang="de-DE" sz="1900" kern="1200" dirty="0"/>
            <a:t> </a:t>
          </a:r>
          <a:r>
            <a:rPr lang="de-DE" sz="1900" kern="1200" dirty="0" err="1"/>
            <a:t>lexicon</a:t>
          </a:r>
          <a:r>
            <a:rPr lang="de-DE" sz="1900" kern="1200" dirty="0"/>
            <a:t>)</a:t>
          </a:r>
        </a:p>
      </dsp:txBody>
      <dsp:txXfrm>
        <a:off x="22789" y="4262158"/>
        <a:ext cx="5212222" cy="421252"/>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21F604-E732-4E99-A7BB-4866257EDF2E}" type="datetimeFigureOut">
              <a:rPr lang="de-DE" smtClean="0"/>
              <a:t>17.12.2024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BD92D-E407-499A-98B6-C7D67B011893}" type="slidenum">
              <a:rPr lang="de-DE" smtClean="0"/>
              <a:t>‹#›</a:t>
            </a:fld>
            <a:endParaRPr lang="de-DE"/>
          </a:p>
        </p:txBody>
      </p:sp>
    </p:spTree>
    <p:extLst>
      <p:ext uri="{BB962C8B-B14F-4D97-AF65-F5344CB8AC3E}">
        <p14:creationId xmlns:p14="http://schemas.microsoft.com/office/powerpoint/2010/main" val="2024442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49DBD92D-E407-499A-98B6-C7D67B011893}" type="slidenum">
              <a:rPr lang="de-DE" smtClean="0"/>
              <a:t>1</a:t>
            </a:fld>
            <a:endParaRPr lang="de-DE"/>
          </a:p>
        </p:txBody>
      </p:sp>
    </p:spTree>
    <p:extLst>
      <p:ext uri="{BB962C8B-B14F-4D97-AF65-F5344CB8AC3E}">
        <p14:creationId xmlns:p14="http://schemas.microsoft.com/office/powerpoint/2010/main" val="3729997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Path </a:t>
            </a:r>
            <a:r>
              <a:rPr lang="de-DE" dirty="0" err="1"/>
              <a:t>dependencies</a:t>
            </a:r>
            <a:r>
              <a:rPr lang="de-DE" dirty="0"/>
              <a:t>, </a:t>
            </a:r>
          </a:p>
        </p:txBody>
      </p:sp>
      <p:sp>
        <p:nvSpPr>
          <p:cNvPr id="4" name="Slide Number Placeholder 3"/>
          <p:cNvSpPr>
            <a:spLocks noGrp="1"/>
          </p:cNvSpPr>
          <p:nvPr>
            <p:ph type="sldNum" sz="quarter" idx="5"/>
          </p:nvPr>
        </p:nvSpPr>
        <p:spPr/>
        <p:txBody>
          <a:bodyPr/>
          <a:lstStyle/>
          <a:p>
            <a:fld id="{49DBD92D-E407-499A-98B6-C7D67B011893}" type="slidenum">
              <a:rPr lang="de-DE" smtClean="0"/>
              <a:t>22</a:t>
            </a:fld>
            <a:endParaRPr lang="de-DE"/>
          </a:p>
        </p:txBody>
      </p:sp>
    </p:spTree>
    <p:extLst>
      <p:ext uri="{BB962C8B-B14F-4D97-AF65-F5344CB8AC3E}">
        <p14:creationId xmlns:p14="http://schemas.microsoft.com/office/powerpoint/2010/main" val="81325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CCE0DF73-3A22-E747-B14F-CC244B93F556}" type="slidenum">
              <a:rPr lang="de-DE" smtClean="0"/>
              <a:pPr/>
              <a:t>25</a:t>
            </a:fld>
            <a:endParaRPr lang="de-DE"/>
          </a:p>
        </p:txBody>
      </p:sp>
    </p:spTree>
    <p:extLst>
      <p:ext uri="{BB962C8B-B14F-4D97-AF65-F5344CB8AC3E}">
        <p14:creationId xmlns:p14="http://schemas.microsoft.com/office/powerpoint/2010/main" val="4116395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CCE0DF73-3A22-E747-B14F-CC244B93F556}" type="slidenum">
              <a:rPr lang="de-DE" smtClean="0"/>
              <a:pPr/>
              <a:t>26</a:t>
            </a:fld>
            <a:endParaRPr lang="de-DE"/>
          </a:p>
        </p:txBody>
      </p:sp>
    </p:spTree>
    <p:extLst>
      <p:ext uri="{BB962C8B-B14F-4D97-AF65-F5344CB8AC3E}">
        <p14:creationId xmlns:p14="http://schemas.microsoft.com/office/powerpoint/2010/main" val="2404381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CCE0DF73-3A22-E747-B14F-CC244B93F556}" type="slidenum">
              <a:rPr lang="de-DE" smtClean="0"/>
              <a:pPr/>
              <a:t>28</a:t>
            </a:fld>
            <a:endParaRPr lang="de-DE"/>
          </a:p>
        </p:txBody>
      </p:sp>
    </p:spTree>
    <p:extLst>
      <p:ext uri="{BB962C8B-B14F-4D97-AF65-F5344CB8AC3E}">
        <p14:creationId xmlns:p14="http://schemas.microsoft.com/office/powerpoint/2010/main" val="734326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Noto Sans" panose="020B0502040504020204" pitchFamily="34" charset="0"/>
              </a:rPr>
              <a:t>Very distant analysis of textual characteristics, here common words and their abbreviations and how that are distributed </a:t>
            </a:r>
          </a:p>
          <a:p>
            <a:r>
              <a:rPr lang="en-US" b="0" i="0" dirty="0">
                <a:solidFill>
                  <a:srgbClr val="333333"/>
                </a:solidFill>
                <a:effectLst/>
                <a:latin typeface="Noto Sans" panose="020B0502040504020204" pitchFamily="34" charset="0"/>
              </a:rPr>
              <a:t>The Paris Bible Project aims to understand the production and diffusion of medieval Latin Bibles in Europe. A Paris Bible, also known as a Parisian Bible, is a format of Bible that is standardized in the 13th century </a:t>
            </a:r>
          </a:p>
          <a:p>
            <a:r>
              <a:rPr lang="en-US" b="0" i="0" dirty="0">
                <a:solidFill>
                  <a:srgbClr val="333333"/>
                </a:solidFill>
                <a:effectLst/>
                <a:latin typeface="Noto Sans" panose="020B0502040504020204" pitchFamily="34" charset="0"/>
              </a:rPr>
              <a:t>and spreads as a model through Europe. </a:t>
            </a:r>
            <a:r>
              <a:rPr lang="en-US" sz="1800" dirty="0">
                <a:solidFill>
                  <a:srgbClr val="000000"/>
                </a:solidFill>
                <a:latin typeface="Times New Roman" panose="02020603050405020304" pitchFamily="18" charset="0"/>
              </a:rPr>
              <a:t>(in / ī and </a:t>
            </a:r>
            <a:r>
              <a:rPr lang="en-US" sz="1800" dirty="0" err="1">
                <a:solidFill>
                  <a:srgbClr val="000000"/>
                </a:solidFill>
                <a:latin typeface="Times New Roman" panose="02020603050405020304" pitchFamily="18" charset="0"/>
              </a:rPr>
              <a:t>eſt</a:t>
            </a:r>
            <a:r>
              <a:rPr lang="en-US" sz="1800" dirty="0">
                <a:solidFill>
                  <a:srgbClr val="000000"/>
                </a:solidFill>
                <a:latin typeface="Times New Roman" panose="02020603050405020304" pitchFamily="18" charset="0"/>
              </a:rPr>
              <a:t> / ē from top right to bottom left) and (et / ⁊) from top left to bottom right which are indicative of regions known from the localization of manuscripts. This tends to suggest that English scribes are more likely to use the Tirolian ampersand, whereas Italian or some French scribes preferred the two letter "et". A similar distinction is made between Catalonian and English scribes' preference for the preposition "in" and French scribes "ī". </a:t>
            </a:r>
            <a:endParaRPr lang="de-DE" dirty="0"/>
          </a:p>
        </p:txBody>
      </p:sp>
      <p:sp>
        <p:nvSpPr>
          <p:cNvPr id="4" name="Slide Number Placeholder 3"/>
          <p:cNvSpPr>
            <a:spLocks noGrp="1"/>
          </p:cNvSpPr>
          <p:nvPr>
            <p:ph type="sldNum" sz="quarter" idx="5"/>
          </p:nvPr>
        </p:nvSpPr>
        <p:spPr/>
        <p:txBody>
          <a:bodyPr/>
          <a:lstStyle/>
          <a:p>
            <a:fld id="{49DBD92D-E407-499A-98B6-C7D67B011893}" type="slidenum">
              <a:rPr lang="de-DE" smtClean="0"/>
              <a:t>48</a:t>
            </a:fld>
            <a:endParaRPr lang="de-DE"/>
          </a:p>
        </p:txBody>
      </p:sp>
    </p:spTree>
    <p:extLst>
      <p:ext uri="{BB962C8B-B14F-4D97-AF65-F5344CB8AC3E}">
        <p14:creationId xmlns:p14="http://schemas.microsoft.com/office/powerpoint/2010/main" val="356593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Many </a:t>
            </a:r>
            <a:r>
              <a:rPr lang="de-DE" dirty="0" err="1"/>
              <a:t>thanks</a:t>
            </a:r>
            <a:r>
              <a:rPr lang="de-DE" dirty="0"/>
              <a:t>; </a:t>
            </a:r>
            <a:r>
              <a:rPr lang="de-DE" dirty="0" err="1"/>
              <a:t>now</a:t>
            </a:r>
            <a:r>
              <a:rPr lang="de-DE" dirty="0"/>
              <a:t> </a:t>
            </a:r>
            <a:r>
              <a:rPr lang="de-DE" dirty="0" err="1"/>
              <a:t>that</a:t>
            </a:r>
            <a:r>
              <a:rPr lang="de-DE" dirty="0"/>
              <a:t> </a:t>
            </a:r>
            <a:r>
              <a:rPr lang="de-DE" dirty="0" err="1"/>
              <a:t>you</a:t>
            </a:r>
            <a:r>
              <a:rPr lang="de-DE" dirty="0"/>
              <a:t> </a:t>
            </a:r>
            <a:r>
              <a:rPr lang="de-DE" dirty="0" err="1"/>
              <a:t>know</a:t>
            </a:r>
            <a:r>
              <a:rPr lang="de-DE" dirty="0"/>
              <a:t> </a:t>
            </a:r>
            <a:r>
              <a:rPr lang="de-DE" dirty="0" err="1"/>
              <a:t>me</a:t>
            </a:r>
            <a:r>
              <a:rPr lang="de-DE" dirty="0"/>
              <a:t> a </a:t>
            </a:r>
            <a:r>
              <a:rPr lang="de-DE" dirty="0" err="1"/>
              <a:t>bit</a:t>
            </a:r>
            <a:r>
              <a:rPr lang="de-DE" dirty="0"/>
              <a:t>, I </a:t>
            </a:r>
            <a:r>
              <a:rPr lang="de-DE" dirty="0" err="1"/>
              <a:t>would</a:t>
            </a:r>
            <a:r>
              <a:rPr lang="de-DE" dirty="0"/>
              <a:t> like </a:t>
            </a:r>
            <a:r>
              <a:rPr lang="de-DE" dirty="0" err="1"/>
              <a:t>to</a:t>
            </a:r>
            <a:r>
              <a:rPr lang="de-DE" dirty="0"/>
              <a:t> </a:t>
            </a:r>
            <a:r>
              <a:rPr lang="de-DE" dirty="0" err="1"/>
              <a:t>ask</a:t>
            </a:r>
            <a:r>
              <a:rPr lang="de-DE" dirty="0"/>
              <a:t> </a:t>
            </a:r>
            <a:r>
              <a:rPr lang="de-DE" dirty="0" err="1"/>
              <a:t>you</a:t>
            </a:r>
            <a:r>
              <a:rPr lang="de-DE" dirty="0"/>
              <a:t> </a:t>
            </a:r>
            <a:r>
              <a:rPr lang="de-DE" dirty="0" err="1"/>
              <a:t>to</a:t>
            </a:r>
            <a:r>
              <a:rPr lang="de-DE" dirty="0"/>
              <a:t> </a:t>
            </a:r>
            <a:r>
              <a:rPr lang="de-DE" dirty="0" err="1"/>
              <a:t>answer</a:t>
            </a:r>
            <a:r>
              <a:rPr lang="de-DE" dirty="0"/>
              <a:t> </a:t>
            </a:r>
            <a:r>
              <a:rPr lang="de-DE" dirty="0" err="1"/>
              <a:t>me</a:t>
            </a:r>
            <a:r>
              <a:rPr lang="de-DE" dirty="0"/>
              <a:t> </a:t>
            </a:r>
            <a:r>
              <a:rPr lang="de-DE" dirty="0" err="1"/>
              <a:t>two</a:t>
            </a:r>
            <a:r>
              <a:rPr lang="de-DE" dirty="0"/>
              <a:t> simples </a:t>
            </a:r>
            <a:r>
              <a:rPr lang="de-DE" dirty="0" err="1"/>
              <a:t>question</a:t>
            </a:r>
            <a:r>
              <a:rPr lang="de-DE" dirty="0"/>
              <a:t> in </a:t>
            </a:r>
            <a:r>
              <a:rPr lang="de-DE" dirty="0" err="1"/>
              <a:t>this</a:t>
            </a:r>
            <a:r>
              <a:rPr lang="de-DE" dirty="0"/>
              <a:t> </a:t>
            </a:r>
            <a:r>
              <a:rPr lang="de-DE" dirty="0" err="1"/>
              <a:t>survey</a:t>
            </a:r>
            <a:r>
              <a:rPr lang="de-DE" dirty="0"/>
              <a:t> </a:t>
            </a:r>
            <a:r>
              <a:rPr lang="de-DE" dirty="0" err="1"/>
              <a:t>that</a:t>
            </a:r>
            <a:r>
              <a:rPr lang="de-DE" dirty="0"/>
              <a:t> I </a:t>
            </a:r>
            <a:r>
              <a:rPr lang="de-DE" dirty="0" err="1"/>
              <a:t>created</a:t>
            </a:r>
            <a:r>
              <a:rPr lang="de-DE" dirty="0"/>
              <a:t> </a:t>
            </a:r>
            <a:r>
              <a:rPr lang="de-DE" dirty="0" err="1"/>
              <a:t>for</a:t>
            </a:r>
            <a:r>
              <a:rPr lang="de-DE" dirty="0"/>
              <a:t> </a:t>
            </a:r>
            <a:r>
              <a:rPr lang="de-DE" dirty="0" err="1"/>
              <a:t>our</a:t>
            </a:r>
            <a:r>
              <a:rPr lang="de-DE" dirty="0"/>
              <a:t> </a:t>
            </a:r>
            <a:r>
              <a:rPr lang="de-DE" dirty="0" err="1"/>
              <a:t>session</a:t>
            </a:r>
            <a:r>
              <a:rPr lang="de-DE" dirty="0"/>
              <a:t> </a:t>
            </a:r>
            <a:r>
              <a:rPr lang="de-DE" dirty="0" err="1"/>
              <a:t>today</a:t>
            </a:r>
            <a:endParaRPr lang="de-DE" dirty="0"/>
          </a:p>
          <a:p>
            <a:r>
              <a:rPr lang="de-DE" dirty="0"/>
              <a:t>- Go </a:t>
            </a:r>
            <a:r>
              <a:rPr lang="de-DE" dirty="0" err="1"/>
              <a:t>to</a:t>
            </a:r>
            <a:r>
              <a:rPr lang="de-DE" dirty="0"/>
              <a:t> </a:t>
            </a:r>
            <a:r>
              <a:rPr lang="de-DE" dirty="0" err="1"/>
              <a:t>the</a:t>
            </a:r>
            <a:r>
              <a:rPr lang="de-DE" dirty="0"/>
              <a:t> </a:t>
            </a:r>
            <a:r>
              <a:rPr lang="de-DE" dirty="0" err="1"/>
              <a:t>results</a:t>
            </a:r>
            <a:r>
              <a:rPr lang="de-DE" dirty="0"/>
              <a:t> and check </a:t>
            </a:r>
            <a:r>
              <a:rPr lang="de-DE" dirty="0" err="1"/>
              <a:t>them</a:t>
            </a:r>
            <a:r>
              <a:rPr lang="de-DE" dirty="0"/>
              <a:t>: Most </a:t>
            </a:r>
            <a:r>
              <a:rPr lang="de-DE" dirty="0" err="1"/>
              <a:t>people</a:t>
            </a:r>
            <a:r>
              <a:rPr lang="de-DE" dirty="0"/>
              <a:t> will not </a:t>
            </a:r>
            <a:r>
              <a:rPr lang="de-DE" dirty="0" err="1"/>
              <a:t>have</a:t>
            </a:r>
            <a:r>
              <a:rPr lang="de-DE" dirty="0"/>
              <a:t> </a:t>
            </a:r>
            <a:r>
              <a:rPr lang="de-DE" dirty="0" err="1"/>
              <a:t>worked</a:t>
            </a:r>
            <a:r>
              <a:rPr lang="de-DE" dirty="0"/>
              <a:t> </a:t>
            </a:r>
            <a:r>
              <a:rPr lang="de-DE" dirty="0" err="1"/>
              <a:t>with</a:t>
            </a:r>
            <a:r>
              <a:rPr lang="de-DE" dirty="0"/>
              <a:t> </a:t>
            </a:r>
            <a:r>
              <a:rPr lang="de-DE" dirty="0" err="1"/>
              <a:t>text</a:t>
            </a:r>
            <a:r>
              <a:rPr lang="de-DE" dirty="0"/>
              <a:t> </a:t>
            </a:r>
            <a:r>
              <a:rPr lang="de-DE" dirty="0" err="1"/>
              <a:t>mining</a:t>
            </a:r>
            <a:r>
              <a:rPr lang="de-DE" dirty="0"/>
              <a:t> </a:t>
            </a:r>
            <a:r>
              <a:rPr lang="de-DE" dirty="0" err="1"/>
              <a:t>or</a:t>
            </a:r>
            <a:r>
              <a:rPr lang="de-DE" dirty="0"/>
              <a:t> </a:t>
            </a:r>
            <a:r>
              <a:rPr lang="de-DE" dirty="0" err="1"/>
              <a:t>computational</a:t>
            </a:r>
            <a:r>
              <a:rPr lang="de-DE" dirty="0"/>
              <a:t> </a:t>
            </a:r>
            <a:r>
              <a:rPr lang="de-DE" dirty="0" err="1"/>
              <a:t>research</a:t>
            </a:r>
            <a:r>
              <a:rPr lang="de-DE" dirty="0"/>
              <a:t> </a:t>
            </a:r>
            <a:r>
              <a:rPr lang="de-DE" dirty="0" err="1"/>
              <a:t>methods</a:t>
            </a:r>
            <a:r>
              <a:rPr lang="de-DE" dirty="0"/>
              <a:t> so </a:t>
            </a:r>
            <a:r>
              <a:rPr lang="de-DE" dirty="0" err="1"/>
              <a:t>far</a:t>
            </a:r>
            <a:r>
              <a:rPr lang="de-DE" dirty="0"/>
              <a:t> </a:t>
            </a:r>
          </a:p>
        </p:txBody>
      </p:sp>
      <p:sp>
        <p:nvSpPr>
          <p:cNvPr id="4" name="Slide Number Placeholder 3"/>
          <p:cNvSpPr>
            <a:spLocks noGrp="1"/>
          </p:cNvSpPr>
          <p:nvPr>
            <p:ph type="sldNum" sz="quarter" idx="5"/>
          </p:nvPr>
        </p:nvSpPr>
        <p:spPr/>
        <p:txBody>
          <a:bodyPr/>
          <a:lstStyle/>
          <a:p>
            <a:fld id="{49DBD92D-E407-499A-98B6-C7D67B011893}" type="slidenum">
              <a:rPr lang="de-DE" smtClean="0"/>
              <a:t>2</a:t>
            </a:fld>
            <a:endParaRPr lang="de-DE"/>
          </a:p>
        </p:txBody>
      </p:sp>
    </p:spTree>
    <p:extLst>
      <p:ext uri="{BB962C8B-B14F-4D97-AF65-F5344CB8AC3E}">
        <p14:creationId xmlns:p14="http://schemas.microsoft.com/office/powerpoint/2010/main" val="158516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Franco Moretti – </a:t>
            </a:r>
            <a:r>
              <a:rPr lang="de-DE" dirty="0" err="1"/>
              <a:t>Italian</a:t>
            </a:r>
            <a:r>
              <a:rPr lang="de-DE" dirty="0"/>
              <a:t> </a:t>
            </a:r>
            <a:r>
              <a:rPr lang="de-DE" dirty="0" err="1"/>
              <a:t>literary</a:t>
            </a:r>
            <a:r>
              <a:rPr lang="de-DE" dirty="0"/>
              <a:t> </a:t>
            </a:r>
            <a:r>
              <a:rPr lang="de-DE" dirty="0" err="1"/>
              <a:t>historian</a:t>
            </a:r>
            <a:r>
              <a:rPr lang="de-DE" dirty="0"/>
              <a:t> and </a:t>
            </a:r>
            <a:r>
              <a:rPr lang="de-DE" dirty="0" err="1"/>
              <a:t>theorist</a:t>
            </a:r>
            <a:r>
              <a:rPr lang="de-DE" dirty="0"/>
              <a:t>, </a:t>
            </a:r>
            <a:r>
              <a:rPr lang="de-DE" dirty="0" err="1"/>
              <a:t>professor</a:t>
            </a:r>
            <a:r>
              <a:rPr lang="de-DE" dirty="0"/>
              <a:t> </a:t>
            </a:r>
            <a:r>
              <a:rPr lang="de-DE" dirty="0" err="1"/>
              <a:t>emeritus</a:t>
            </a:r>
            <a:r>
              <a:rPr lang="de-DE" dirty="0"/>
              <a:t> </a:t>
            </a:r>
            <a:r>
              <a:rPr lang="de-DE" dirty="0" err="1"/>
              <a:t>from</a:t>
            </a:r>
            <a:r>
              <a:rPr lang="de-DE" dirty="0"/>
              <a:t> Stanford University </a:t>
            </a:r>
          </a:p>
          <a:p>
            <a:r>
              <a:rPr lang="en-US" b="1" i="0" dirty="0">
                <a:solidFill>
                  <a:srgbClr val="000000"/>
                </a:solidFill>
                <a:effectLst/>
                <a:latin typeface="museo-sans"/>
              </a:rPr>
              <a:t>Computational Text Analysis (CTA) </a:t>
            </a:r>
            <a:r>
              <a:rPr lang="en-US" b="0" i="0" dirty="0">
                <a:solidFill>
                  <a:srgbClr val="000000"/>
                </a:solidFill>
                <a:effectLst/>
                <a:latin typeface="museo-sans"/>
              </a:rPr>
              <a:t>is an umbrella term for an array of digital tools and quantitative techniques that harness the power of computers and software to analyze digital texts, from </a:t>
            </a:r>
            <a:r>
              <a:rPr lang="en-US" b="0" i="0" u="sng" dirty="0">
                <a:solidFill>
                  <a:srgbClr val="000000"/>
                </a:solidFill>
                <a:effectLst/>
                <a:latin typeface="museo-sans"/>
              </a:rPr>
              <a:t>individual texts</a:t>
            </a:r>
            <a:r>
              <a:rPr lang="en-US" b="0" i="0" dirty="0">
                <a:solidFill>
                  <a:srgbClr val="000000"/>
                </a:solidFill>
                <a:effectLst/>
                <a:latin typeface="museo-sans"/>
              </a:rPr>
              <a:t> to </a:t>
            </a:r>
            <a:r>
              <a:rPr lang="en-US" b="1" i="0" dirty="0">
                <a:solidFill>
                  <a:srgbClr val="000000"/>
                </a:solidFill>
                <a:effectLst/>
                <a:latin typeface="museo-sans"/>
              </a:rPr>
              <a:t>big (textual) data</a:t>
            </a:r>
            <a:r>
              <a:rPr lang="en-US" b="0" i="0" dirty="0">
                <a:solidFill>
                  <a:srgbClr val="000000"/>
                </a:solidFill>
                <a:effectLst/>
                <a:latin typeface="museo-sans"/>
              </a:rPr>
              <a:t>.</a:t>
            </a:r>
            <a:endParaRPr lang="de-DE" dirty="0"/>
          </a:p>
        </p:txBody>
      </p:sp>
      <p:sp>
        <p:nvSpPr>
          <p:cNvPr id="4" name="Slide Number Placeholder 3"/>
          <p:cNvSpPr>
            <a:spLocks noGrp="1"/>
          </p:cNvSpPr>
          <p:nvPr>
            <p:ph type="sldNum" sz="quarter" idx="5"/>
          </p:nvPr>
        </p:nvSpPr>
        <p:spPr/>
        <p:txBody>
          <a:bodyPr/>
          <a:lstStyle/>
          <a:p>
            <a:fld id="{49DBD92D-E407-499A-98B6-C7D67B011893}" type="slidenum">
              <a:rPr lang="de-DE" smtClean="0"/>
              <a:t>3</a:t>
            </a:fld>
            <a:endParaRPr lang="de-DE"/>
          </a:p>
        </p:txBody>
      </p:sp>
    </p:spTree>
    <p:extLst>
      <p:ext uri="{BB962C8B-B14F-4D97-AF65-F5344CB8AC3E}">
        <p14:creationId xmlns:p14="http://schemas.microsoft.com/office/powerpoint/2010/main" val="1394802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Large </a:t>
            </a:r>
            <a:r>
              <a:rPr lang="de-DE" dirty="0" err="1"/>
              <a:t>body</a:t>
            </a:r>
            <a:r>
              <a:rPr lang="de-DE" dirty="0"/>
              <a:t>: </a:t>
            </a:r>
            <a:r>
              <a:rPr lang="de-DE" dirty="0" err="1"/>
              <a:t>text</a:t>
            </a:r>
            <a:r>
              <a:rPr lang="de-DE" dirty="0"/>
              <a:t> </a:t>
            </a:r>
            <a:r>
              <a:rPr lang="de-DE" dirty="0" err="1"/>
              <a:t>body</a:t>
            </a:r>
            <a:r>
              <a:rPr lang="de-DE" dirty="0"/>
              <a:t> </a:t>
            </a:r>
            <a:r>
              <a:rPr lang="de-DE" dirty="0" err="1"/>
              <a:t>to</a:t>
            </a:r>
            <a:r>
              <a:rPr lang="de-DE" dirty="0"/>
              <a:t> </a:t>
            </a:r>
            <a:r>
              <a:rPr lang="de-DE" dirty="0" err="1"/>
              <a:t>big</a:t>
            </a:r>
            <a:r>
              <a:rPr lang="de-DE" dirty="0"/>
              <a:t> </a:t>
            </a:r>
            <a:r>
              <a:rPr lang="de-DE" dirty="0" err="1"/>
              <a:t>to</a:t>
            </a:r>
            <a:r>
              <a:rPr lang="de-DE" dirty="0"/>
              <a:t> </a:t>
            </a:r>
            <a:r>
              <a:rPr lang="de-DE" dirty="0" err="1"/>
              <a:t>read</a:t>
            </a:r>
            <a:r>
              <a:rPr lang="de-DE" dirty="0"/>
              <a:t> – </a:t>
            </a:r>
            <a:r>
              <a:rPr lang="de-DE" dirty="0" err="1"/>
              <a:t>distant</a:t>
            </a:r>
            <a:r>
              <a:rPr lang="de-DE" dirty="0"/>
              <a:t> </a:t>
            </a:r>
            <a:r>
              <a:rPr lang="de-DE" dirty="0" err="1"/>
              <a:t>reading</a:t>
            </a:r>
            <a:endParaRPr lang="de-DE" dirty="0"/>
          </a:p>
          <a:p>
            <a:pPr marL="171450" indent="-171450">
              <a:buFontTx/>
              <a:buChar char="-"/>
            </a:pPr>
            <a:r>
              <a:rPr lang="de-DE" dirty="0"/>
              <a:t>Structured/ </a:t>
            </a:r>
            <a:r>
              <a:rPr lang="de-DE" dirty="0" err="1"/>
              <a:t>unstructured</a:t>
            </a:r>
            <a:r>
              <a:rPr lang="de-DE" dirty="0"/>
              <a:t> – will </a:t>
            </a:r>
            <a:r>
              <a:rPr lang="de-DE" dirty="0" err="1"/>
              <a:t>be</a:t>
            </a:r>
            <a:r>
              <a:rPr lang="de-DE" dirty="0"/>
              <a:t> </a:t>
            </a:r>
            <a:r>
              <a:rPr lang="de-DE" dirty="0" err="1"/>
              <a:t>explained</a:t>
            </a:r>
            <a:r>
              <a:rPr lang="de-DE" dirty="0"/>
              <a:t> </a:t>
            </a:r>
            <a:r>
              <a:rPr lang="de-DE" dirty="0" err="1"/>
              <a:t>later</a:t>
            </a:r>
            <a:endParaRPr lang="de-DE" dirty="0"/>
          </a:p>
          <a:p>
            <a:pPr marL="171450" indent="-171450">
              <a:buFontTx/>
              <a:buChar char="-"/>
            </a:pPr>
            <a:r>
              <a:rPr lang="de-DE" dirty="0"/>
              <a:t>Second </a:t>
            </a:r>
            <a:r>
              <a:rPr lang="de-DE" dirty="0" err="1"/>
              <a:t>definition</a:t>
            </a:r>
            <a:r>
              <a:rPr lang="de-DE" dirty="0"/>
              <a:t> </a:t>
            </a:r>
            <a:r>
              <a:rPr lang="de-DE" dirty="0" err="1"/>
              <a:t>adds</a:t>
            </a:r>
            <a:r>
              <a:rPr lang="de-DE" dirty="0"/>
              <a:t> </a:t>
            </a:r>
            <a:r>
              <a:rPr lang="de-DE" dirty="0" err="1"/>
              <a:t>the</a:t>
            </a:r>
            <a:r>
              <a:rPr lang="de-DE" dirty="0"/>
              <a:t> </a:t>
            </a:r>
            <a:r>
              <a:rPr lang="de-DE" dirty="0" err="1"/>
              <a:t>idea</a:t>
            </a:r>
            <a:r>
              <a:rPr lang="de-DE" dirty="0"/>
              <a:t> </a:t>
            </a:r>
            <a:r>
              <a:rPr lang="de-DE" dirty="0" err="1"/>
              <a:t>of</a:t>
            </a:r>
            <a:r>
              <a:rPr lang="de-DE" dirty="0"/>
              <a:t> </a:t>
            </a:r>
            <a:r>
              <a:rPr lang="de-DE" dirty="0" err="1"/>
              <a:t>the</a:t>
            </a:r>
            <a:r>
              <a:rPr lang="de-DE" dirty="0"/>
              <a:t> </a:t>
            </a:r>
            <a:r>
              <a:rPr lang="de-DE" dirty="0" err="1"/>
              <a:t>us</a:t>
            </a:r>
            <a:r>
              <a:rPr lang="de-DE" dirty="0"/>
              <a:t> </a:t>
            </a:r>
            <a:r>
              <a:rPr lang="de-DE" dirty="0" err="1"/>
              <a:t>of</a:t>
            </a:r>
            <a:r>
              <a:rPr lang="de-DE" dirty="0"/>
              <a:t> </a:t>
            </a:r>
            <a:r>
              <a:rPr lang="de-DE" dirty="0" err="1"/>
              <a:t>the</a:t>
            </a:r>
            <a:r>
              <a:rPr lang="de-DE" dirty="0"/>
              <a:t> </a:t>
            </a:r>
            <a:r>
              <a:rPr lang="de-DE" dirty="0" err="1"/>
              <a:t>computer</a:t>
            </a:r>
            <a:r>
              <a:rPr lang="de-DE" dirty="0"/>
              <a:t> </a:t>
            </a:r>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49DBD92D-E407-499A-98B6-C7D67B011893}" type="slidenum">
              <a:rPr lang="de-DE" smtClean="0"/>
              <a:t>5</a:t>
            </a:fld>
            <a:endParaRPr lang="de-DE"/>
          </a:p>
        </p:txBody>
      </p:sp>
    </p:spTree>
    <p:extLst>
      <p:ext uri="{BB962C8B-B14F-4D97-AF65-F5344CB8AC3E}">
        <p14:creationId xmlns:p14="http://schemas.microsoft.com/office/powerpoint/2010/main" val="2103754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CCE0DF73-3A22-E747-B14F-CC244B93F556}" type="slidenum">
              <a:rPr lang="de-DE" smtClean="0"/>
              <a:pPr/>
              <a:t>12</a:t>
            </a:fld>
            <a:endParaRPr lang="de-DE"/>
          </a:p>
        </p:txBody>
      </p:sp>
    </p:spTree>
    <p:extLst>
      <p:ext uri="{BB962C8B-B14F-4D97-AF65-F5344CB8AC3E}">
        <p14:creationId xmlns:p14="http://schemas.microsoft.com/office/powerpoint/2010/main" val="2457779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First </a:t>
            </a:r>
            <a:r>
              <a:rPr lang="de-DE" dirty="0" err="1"/>
              <a:t>version</a:t>
            </a:r>
            <a:r>
              <a:rPr lang="de-DE" dirty="0"/>
              <a:t> </a:t>
            </a:r>
            <a:r>
              <a:rPr lang="de-DE" dirty="0" err="1"/>
              <a:t>published</a:t>
            </a:r>
            <a:r>
              <a:rPr lang="de-DE" dirty="0"/>
              <a:t> in 2014 </a:t>
            </a:r>
            <a:r>
              <a:rPr lang="de-DE" dirty="0" err="1"/>
              <a:t>by</a:t>
            </a:r>
            <a:r>
              <a:rPr lang="de-DE" dirty="0"/>
              <a:t> Prof. Laurence Anthony, Professor </a:t>
            </a:r>
            <a:r>
              <a:rPr lang="de-DE" dirty="0" err="1"/>
              <a:t>of</a:t>
            </a:r>
            <a:r>
              <a:rPr lang="de-DE" dirty="0"/>
              <a:t> Applied </a:t>
            </a:r>
            <a:r>
              <a:rPr lang="de-DE" dirty="0" err="1"/>
              <a:t>Linguistics</a:t>
            </a:r>
            <a:r>
              <a:rPr lang="de-DE" dirty="0"/>
              <a:t> at Waseda University, Japan. </a:t>
            </a:r>
          </a:p>
          <a:p>
            <a:r>
              <a:rPr lang="de-DE" dirty="0"/>
              <a:t>I </a:t>
            </a:r>
            <a:r>
              <a:rPr lang="de-DE" dirty="0" err="1"/>
              <a:t>entered</a:t>
            </a:r>
            <a:r>
              <a:rPr lang="de-DE" dirty="0"/>
              <a:t> all </a:t>
            </a:r>
            <a:r>
              <a:rPr lang="de-DE" dirty="0" err="1"/>
              <a:t>files</a:t>
            </a:r>
            <a:r>
              <a:rPr lang="de-DE" dirty="0"/>
              <a:t> als </a:t>
            </a:r>
            <a:r>
              <a:rPr lang="de-DE" dirty="0" err="1"/>
              <a:t>plain</a:t>
            </a:r>
            <a:r>
              <a:rPr lang="de-DE" dirty="0"/>
              <a:t> </a:t>
            </a:r>
            <a:r>
              <a:rPr lang="de-DE" dirty="0" err="1"/>
              <a:t>text</a:t>
            </a:r>
            <a:r>
              <a:rPr lang="de-DE" dirty="0"/>
              <a:t> </a:t>
            </a:r>
            <a:r>
              <a:rPr lang="de-DE" dirty="0" err="1"/>
              <a:t>files</a:t>
            </a:r>
            <a:r>
              <a:rPr lang="de-DE" dirty="0"/>
              <a:t> </a:t>
            </a:r>
            <a:r>
              <a:rPr lang="de-DE" dirty="0" err="1"/>
              <a:t>into</a:t>
            </a:r>
            <a:r>
              <a:rPr lang="de-DE" dirty="0"/>
              <a:t> </a:t>
            </a:r>
            <a:r>
              <a:rPr lang="de-DE" dirty="0" err="1"/>
              <a:t>the</a:t>
            </a:r>
            <a:r>
              <a:rPr lang="de-DE" dirty="0"/>
              <a:t> </a:t>
            </a:r>
            <a:r>
              <a:rPr lang="de-DE" dirty="0" err="1"/>
              <a:t>machine</a:t>
            </a:r>
            <a:r>
              <a:rPr lang="de-DE" dirty="0"/>
              <a:t>, </a:t>
            </a:r>
            <a:r>
              <a:rPr lang="de-DE" dirty="0" err="1"/>
              <a:t>look</a:t>
            </a:r>
            <a:r>
              <a:rPr lang="de-DE" dirty="0"/>
              <a:t> at </a:t>
            </a:r>
            <a:r>
              <a:rPr lang="de-DE" dirty="0" err="1"/>
              <a:t>the</a:t>
            </a:r>
            <a:r>
              <a:rPr lang="de-DE" dirty="0"/>
              <a:t> </a:t>
            </a:r>
            <a:r>
              <a:rPr lang="de-DE" dirty="0" err="1"/>
              <a:t>dating</a:t>
            </a:r>
            <a:r>
              <a:rPr lang="de-DE" dirty="0"/>
              <a:t> </a:t>
            </a:r>
            <a:r>
              <a:rPr lang="de-DE" dirty="0" err="1"/>
              <a:t>of</a:t>
            </a:r>
            <a:r>
              <a:rPr lang="de-DE" dirty="0"/>
              <a:t> </a:t>
            </a:r>
            <a:r>
              <a:rPr lang="de-DE" dirty="0" err="1"/>
              <a:t>the</a:t>
            </a:r>
            <a:r>
              <a:rPr lang="de-DE" dirty="0"/>
              <a:t> </a:t>
            </a:r>
            <a:r>
              <a:rPr lang="de-DE" dirty="0" err="1"/>
              <a:t>texts</a:t>
            </a:r>
            <a:r>
              <a:rPr lang="de-DE" dirty="0"/>
              <a:t>.</a:t>
            </a:r>
          </a:p>
        </p:txBody>
      </p:sp>
      <p:sp>
        <p:nvSpPr>
          <p:cNvPr id="4" name="Slide Number Placeholder 3"/>
          <p:cNvSpPr>
            <a:spLocks noGrp="1"/>
          </p:cNvSpPr>
          <p:nvPr>
            <p:ph type="sldNum" sz="quarter" idx="5"/>
          </p:nvPr>
        </p:nvSpPr>
        <p:spPr/>
        <p:txBody>
          <a:bodyPr/>
          <a:lstStyle/>
          <a:p>
            <a:fld id="{49DBD92D-E407-499A-98B6-C7D67B011893}" type="slidenum">
              <a:rPr lang="de-DE" smtClean="0"/>
              <a:t>14</a:t>
            </a:fld>
            <a:endParaRPr lang="de-DE"/>
          </a:p>
        </p:txBody>
      </p:sp>
    </p:spTree>
    <p:extLst>
      <p:ext uri="{BB962C8B-B14F-4D97-AF65-F5344CB8AC3E}">
        <p14:creationId xmlns:p14="http://schemas.microsoft.com/office/powerpoint/2010/main" val="2120455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Change </a:t>
            </a:r>
            <a:r>
              <a:rPr lang="de-DE" dirty="0" err="1"/>
              <a:t>perspectives</a:t>
            </a:r>
            <a:r>
              <a:rPr lang="de-DE" dirty="0"/>
              <a:t> </a:t>
            </a:r>
            <a:r>
              <a:rPr lang="de-DE" dirty="0" err="1"/>
              <a:t>from</a:t>
            </a:r>
            <a:r>
              <a:rPr lang="de-DE" dirty="0"/>
              <a:t> </a:t>
            </a:r>
            <a:r>
              <a:rPr lang="de-DE" dirty="0" err="1"/>
              <a:t>distant</a:t>
            </a:r>
            <a:r>
              <a:rPr lang="de-DE" dirty="0"/>
              <a:t> </a:t>
            </a:r>
            <a:r>
              <a:rPr lang="de-DE" dirty="0" err="1"/>
              <a:t>reading</a:t>
            </a:r>
            <a:r>
              <a:rPr lang="de-DE" dirty="0"/>
              <a:t> </a:t>
            </a:r>
            <a:r>
              <a:rPr lang="de-DE" dirty="0" err="1"/>
              <a:t>to</a:t>
            </a:r>
            <a:r>
              <a:rPr lang="de-DE" dirty="0"/>
              <a:t> </a:t>
            </a:r>
            <a:r>
              <a:rPr lang="de-DE" dirty="0" err="1"/>
              <a:t>close</a:t>
            </a:r>
            <a:r>
              <a:rPr lang="de-DE" dirty="0"/>
              <a:t> </a:t>
            </a:r>
            <a:r>
              <a:rPr lang="de-DE" dirty="0" err="1"/>
              <a:t>reading</a:t>
            </a:r>
            <a:r>
              <a:rPr lang="de-DE" dirty="0"/>
              <a:t> – I </a:t>
            </a:r>
            <a:r>
              <a:rPr lang="de-DE" dirty="0" err="1"/>
              <a:t>coded</a:t>
            </a:r>
            <a:r>
              <a:rPr lang="de-DE" dirty="0"/>
              <a:t> 30 different </a:t>
            </a:r>
            <a:r>
              <a:rPr lang="de-DE" dirty="0" err="1"/>
              <a:t>questions</a:t>
            </a:r>
            <a:r>
              <a:rPr lang="de-DE" dirty="0"/>
              <a:t> </a:t>
            </a:r>
            <a:r>
              <a:rPr lang="de-DE" dirty="0" err="1"/>
              <a:t>for</a:t>
            </a:r>
            <a:r>
              <a:rPr lang="de-DE" dirty="0"/>
              <a:t> </a:t>
            </a:r>
            <a:r>
              <a:rPr lang="de-DE" dirty="0" err="1"/>
              <a:t>each</a:t>
            </a:r>
            <a:r>
              <a:rPr lang="de-DE" dirty="0"/>
              <a:t> </a:t>
            </a:r>
            <a:r>
              <a:rPr lang="de-DE" dirty="0" err="1"/>
              <a:t>of</a:t>
            </a:r>
            <a:r>
              <a:rPr lang="de-DE" dirty="0"/>
              <a:t> </a:t>
            </a:r>
            <a:r>
              <a:rPr lang="de-DE" dirty="0" err="1"/>
              <a:t>the</a:t>
            </a:r>
            <a:r>
              <a:rPr lang="de-DE" dirty="0"/>
              <a:t> 196 </a:t>
            </a:r>
            <a:r>
              <a:rPr lang="de-DE" dirty="0" err="1"/>
              <a:t>hits</a:t>
            </a:r>
            <a:r>
              <a:rPr lang="de-DE" dirty="0"/>
              <a:t> </a:t>
            </a:r>
            <a:r>
              <a:rPr lang="de-DE" dirty="0" err="1"/>
              <a:t>for</a:t>
            </a:r>
            <a:r>
              <a:rPr lang="de-DE" dirty="0"/>
              <a:t> hospitalitas. </a:t>
            </a:r>
            <a:r>
              <a:rPr lang="de-DE" dirty="0" err="1"/>
              <a:t>Result</a:t>
            </a:r>
            <a:r>
              <a:rPr lang="de-DE" dirty="0"/>
              <a:t>: </a:t>
            </a:r>
            <a:r>
              <a:rPr lang="de-DE" dirty="0" err="1"/>
              <a:t>very</a:t>
            </a:r>
            <a:r>
              <a:rPr lang="de-DE" dirty="0"/>
              <a:t> </a:t>
            </a:r>
            <a:r>
              <a:rPr lang="de-DE" dirty="0" err="1"/>
              <a:t>stable</a:t>
            </a:r>
            <a:r>
              <a:rPr lang="de-DE" dirty="0"/>
              <a:t> normative </a:t>
            </a:r>
            <a:r>
              <a:rPr lang="de-DE" dirty="0" err="1"/>
              <a:t>concept</a:t>
            </a:r>
            <a:r>
              <a:rPr lang="de-DE" dirty="0"/>
              <a:t>, in </a:t>
            </a:r>
            <a:r>
              <a:rPr lang="de-DE" dirty="0" err="1"/>
              <a:t>general</a:t>
            </a:r>
            <a:r>
              <a:rPr lang="de-DE" dirty="0"/>
              <a:t> </a:t>
            </a:r>
            <a:r>
              <a:rPr lang="de-DE" dirty="0" err="1"/>
              <a:t>monstaic</a:t>
            </a:r>
            <a:r>
              <a:rPr lang="de-DE" dirty="0"/>
              <a:t> </a:t>
            </a:r>
            <a:r>
              <a:rPr lang="de-DE" dirty="0" err="1"/>
              <a:t>background</a:t>
            </a:r>
            <a:r>
              <a:rPr lang="de-DE" dirty="0"/>
              <a:t>, but </a:t>
            </a:r>
            <a:r>
              <a:rPr lang="de-DE" dirty="0" err="1"/>
              <a:t>apparently</a:t>
            </a:r>
            <a:r>
              <a:rPr lang="de-DE" dirty="0"/>
              <a:t> also </a:t>
            </a:r>
            <a:r>
              <a:rPr lang="de-DE" dirty="0" err="1"/>
              <a:t>for</a:t>
            </a:r>
            <a:r>
              <a:rPr lang="de-DE" dirty="0"/>
              <a:t> non </a:t>
            </a:r>
            <a:r>
              <a:rPr lang="de-DE" dirty="0" err="1"/>
              <a:t>monastic</a:t>
            </a:r>
            <a:r>
              <a:rPr lang="de-DE" dirty="0"/>
              <a:t> </a:t>
            </a:r>
            <a:r>
              <a:rPr lang="de-DE" dirty="0" err="1"/>
              <a:t>audiences</a:t>
            </a:r>
            <a:r>
              <a:rPr lang="de-DE" dirty="0"/>
              <a:t> </a:t>
            </a:r>
            <a:r>
              <a:rPr lang="de-DE" dirty="0" err="1"/>
              <a:t>from</a:t>
            </a:r>
            <a:r>
              <a:rPr lang="de-DE" dirty="0"/>
              <a:t> </a:t>
            </a:r>
            <a:r>
              <a:rPr lang="de-DE" dirty="0" err="1"/>
              <a:t>the</a:t>
            </a:r>
            <a:r>
              <a:rPr lang="de-DE" dirty="0"/>
              <a:t> 13th </a:t>
            </a:r>
            <a:r>
              <a:rPr lang="de-DE" dirty="0" err="1"/>
              <a:t>century</a:t>
            </a:r>
            <a:r>
              <a:rPr lang="de-DE" dirty="0"/>
              <a:t> </a:t>
            </a:r>
            <a:r>
              <a:rPr lang="de-DE" dirty="0" err="1"/>
              <a:t>onwards</a:t>
            </a:r>
            <a:r>
              <a:rPr lang="de-DE" dirty="0"/>
              <a:t>. Hospitalitas </a:t>
            </a:r>
            <a:r>
              <a:rPr lang="de-DE" dirty="0" err="1"/>
              <a:t>shows</a:t>
            </a:r>
            <a:r>
              <a:rPr lang="de-DE" dirty="0"/>
              <a:t> </a:t>
            </a:r>
            <a:r>
              <a:rPr lang="de-DE" dirty="0" err="1"/>
              <a:t>differences</a:t>
            </a:r>
            <a:r>
              <a:rPr lang="de-DE" dirty="0"/>
              <a:t> in </a:t>
            </a:r>
            <a:r>
              <a:rPr lang="de-DE" dirty="0" err="1"/>
              <a:t>the</a:t>
            </a:r>
            <a:r>
              <a:rPr lang="de-DE" dirty="0"/>
              <a:t> </a:t>
            </a:r>
            <a:r>
              <a:rPr lang="de-DE" dirty="0" err="1"/>
              <a:t>role</a:t>
            </a:r>
            <a:r>
              <a:rPr lang="de-DE" dirty="0"/>
              <a:t> </a:t>
            </a:r>
            <a:r>
              <a:rPr lang="de-DE" dirty="0" err="1"/>
              <a:t>of</a:t>
            </a:r>
            <a:r>
              <a:rPr lang="de-DE" dirty="0"/>
              <a:t> </a:t>
            </a:r>
            <a:r>
              <a:rPr lang="de-DE" dirty="0" err="1"/>
              <a:t>hospitality</a:t>
            </a:r>
            <a:r>
              <a:rPr lang="de-DE" dirty="0"/>
              <a:t>. </a:t>
            </a:r>
            <a:r>
              <a:rPr lang="de-DE" dirty="0" err="1"/>
              <a:t>We</a:t>
            </a:r>
            <a:r>
              <a:rPr lang="de-DE" dirty="0"/>
              <a:t> </a:t>
            </a:r>
            <a:r>
              <a:rPr lang="de-DE" dirty="0" err="1"/>
              <a:t>come</a:t>
            </a:r>
            <a:r>
              <a:rPr lang="de-DE" dirty="0"/>
              <a:t> </a:t>
            </a:r>
            <a:r>
              <a:rPr lang="de-DE" dirty="0" err="1"/>
              <a:t>across</a:t>
            </a:r>
            <a:r>
              <a:rPr lang="de-DE" dirty="0"/>
              <a:t> a </a:t>
            </a:r>
            <a:r>
              <a:rPr lang="de-DE" dirty="0" err="1"/>
              <a:t>newly</a:t>
            </a:r>
            <a:r>
              <a:rPr lang="de-DE" dirty="0"/>
              <a:t> </a:t>
            </a:r>
            <a:r>
              <a:rPr lang="de-DE" dirty="0" err="1"/>
              <a:t>established</a:t>
            </a:r>
            <a:r>
              <a:rPr lang="de-DE" dirty="0"/>
              <a:t> </a:t>
            </a:r>
            <a:r>
              <a:rPr lang="de-DE" dirty="0" err="1"/>
              <a:t>saint</a:t>
            </a:r>
            <a:r>
              <a:rPr lang="de-DE" dirty="0"/>
              <a:t>, Julian </a:t>
            </a:r>
            <a:r>
              <a:rPr lang="de-DE" dirty="0" err="1"/>
              <a:t>hopsitator</a:t>
            </a:r>
            <a:r>
              <a:rPr lang="de-DE" dirty="0"/>
              <a:t> </a:t>
            </a:r>
            <a:r>
              <a:rPr lang="de-DE" dirty="0" err="1"/>
              <a:t>who</a:t>
            </a:r>
            <a:r>
              <a:rPr lang="de-DE" dirty="0"/>
              <a:t> </a:t>
            </a:r>
            <a:r>
              <a:rPr lang="de-DE" dirty="0" err="1"/>
              <a:t>should</a:t>
            </a:r>
            <a:r>
              <a:rPr lang="de-DE" dirty="0"/>
              <a:t> </a:t>
            </a:r>
            <a:r>
              <a:rPr lang="de-DE" dirty="0" err="1"/>
              <a:t>help</a:t>
            </a:r>
            <a:r>
              <a:rPr lang="de-DE" dirty="0"/>
              <a:t> </a:t>
            </a:r>
            <a:r>
              <a:rPr lang="de-DE" dirty="0" err="1"/>
              <a:t>guests</a:t>
            </a:r>
            <a:r>
              <a:rPr lang="de-DE" dirty="0"/>
              <a:t> on </a:t>
            </a:r>
            <a:r>
              <a:rPr lang="de-DE" dirty="0" err="1"/>
              <a:t>their</a:t>
            </a:r>
            <a:r>
              <a:rPr lang="de-DE" dirty="0"/>
              <a:t> </a:t>
            </a:r>
            <a:r>
              <a:rPr lang="de-DE" dirty="0" err="1"/>
              <a:t>pilgrimages</a:t>
            </a:r>
            <a:r>
              <a:rPr lang="de-DE" dirty="0"/>
              <a:t> and </a:t>
            </a:r>
            <a:r>
              <a:rPr lang="de-DE" dirty="0" err="1"/>
              <a:t>journeys</a:t>
            </a:r>
            <a:r>
              <a:rPr lang="de-DE" dirty="0"/>
              <a:t> at </a:t>
            </a:r>
            <a:r>
              <a:rPr lang="de-DE" dirty="0" err="1"/>
              <a:t>the</a:t>
            </a:r>
            <a:r>
              <a:rPr lang="de-DE" dirty="0"/>
              <a:t> same time </a:t>
            </a:r>
            <a:r>
              <a:rPr lang="de-DE" dirty="0" err="1"/>
              <a:t>when</a:t>
            </a:r>
            <a:r>
              <a:rPr lang="de-DE" dirty="0"/>
              <a:t> </a:t>
            </a:r>
            <a:r>
              <a:rPr lang="de-DE" dirty="0" err="1"/>
              <a:t>the</a:t>
            </a:r>
            <a:r>
              <a:rPr lang="de-DE" dirty="0"/>
              <a:t> </a:t>
            </a:r>
            <a:r>
              <a:rPr lang="de-DE" dirty="0" err="1"/>
              <a:t>commercialisation</a:t>
            </a:r>
            <a:r>
              <a:rPr lang="de-DE" dirty="0"/>
              <a:t> kicks in.</a:t>
            </a:r>
          </a:p>
        </p:txBody>
      </p:sp>
      <p:sp>
        <p:nvSpPr>
          <p:cNvPr id="4" name="Slide Number Placeholder 3"/>
          <p:cNvSpPr>
            <a:spLocks noGrp="1"/>
          </p:cNvSpPr>
          <p:nvPr>
            <p:ph type="sldNum" sz="quarter" idx="5"/>
          </p:nvPr>
        </p:nvSpPr>
        <p:spPr/>
        <p:txBody>
          <a:bodyPr/>
          <a:lstStyle/>
          <a:p>
            <a:fld id="{49DBD92D-E407-499A-98B6-C7D67B011893}" type="slidenum">
              <a:rPr lang="de-DE" smtClean="0"/>
              <a:t>17</a:t>
            </a:fld>
            <a:endParaRPr lang="de-DE"/>
          </a:p>
        </p:txBody>
      </p:sp>
    </p:spTree>
    <p:extLst>
      <p:ext uri="{BB962C8B-B14F-4D97-AF65-F5344CB8AC3E}">
        <p14:creationId xmlns:p14="http://schemas.microsoft.com/office/powerpoint/2010/main" val="3992895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Opening </a:t>
            </a:r>
            <a:r>
              <a:rPr lang="de-DE" dirty="0" err="1"/>
              <a:t>antconc</a:t>
            </a:r>
            <a:r>
              <a:rPr lang="de-DE" dirty="0"/>
              <a:t>; </a:t>
            </a:r>
            <a:r>
              <a:rPr lang="de-DE" dirty="0" err="1"/>
              <a:t>second</a:t>
            </a:r>
            <a:r>
              <a:rPr lang="de-DE" dirty="0"/>
              <a:t> </a:t>
            </a:r>
            <a:r>
              <a:rPr lang="de-DE" dirty="0" err="1"/>
              <a:t>tool</a:t>
            </a:r>
            <a:r>
              <a:rPr lang="de-DE" dirty="0"/>
              <a:t> </a:t>
            </a:r>
            <a:r>
              <a:rPr lang="de-DE" dirty="0" err="1"/>
              <a:t>is</a:t>
            </a:r>
            <a:r>
              <a:rPr lang="de-DE" dirty="0"/>
              <a:t> </a:t>
            </a:r>
            <a:r>
              <a:rPr lang="de-DE" dirty="0" err="1"/>
              <a:t>voyant</a:t>
            </a:r>
            <a:r>
              <a:rPr lang="de-DE" dirty="0"/>
              <a:t> </a:t>
            </a:r>
            <a:r>
              <a:rPr lang="de-DE" dirty="0" err="1"/>
              <a:t>tools</a:t>
            </a:r>
            <a:endParaRPr lang="de-DE" dirty="0"/>
          </a:p>
        </p:txBody>
      </p:sp>
      <p:sp>
        <p:nvSpPr>
          <p:cNvPr id="4" name="Slide Number Placeholder 3"/>
          <p:cNvSpPr>
            <a:spLocks noGrp="1"/>
          </p:cNvSpPr>
          <p:nvPr>
            <p:ph type="sldNum" sz="quarter" idx="5"/>
          </p:nvPr>
        </p:nvSpPr>
        <p:spPr/>
        <p:txBody>
          <a:bodyPr/>
          <a:lstStyle/>
          <a:p>
            <a:fld id="{49DBD92D-E407-499A-98B6-C7D67B011893}" type="slidenum">
              <a:rPr lang="de-DE" smtClean="0"/>
              <a:t>18</a:t>
            </a:fld>
            <a:endParaRPr lang="de-DE"/>
          </a:p>
        </p:txBody>
      </p:sp>
    </p:spTree>
    <p:extLst>
      <p:ext uri="{BB962C8B-B14F-4D97-AF65-F5344CB8AC3E}">
        <p14:creationId xmlns:p14="http://schemas.microsoft.com/office/powerpoint/2010/main" val="4042514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Not </a:t>
            </a:r>
            <a:r>
              <a:rPr lang="de-DE" dirty="0" err="1"/>
              <a:t>lemmatized</a:t>
            </a:r>
            <a:r>
              <a:rPr lang="de-DE" dirty="0"/>
              <a:t> </a:t>
            </a:r>
            <a:r>
              <a:rPr lang="de-DE" dirty="0" err="1"/>
              <a:t>text</a:t>
            </a:r>
            <a:r>
              <a:rPr lang="de-DE" dirty="0"/>
              <a:t>; </a:t>
            </a:r>
            <a:r>
              <a:rPr lang="de-DE" dirty="0" err="1"/>
              <a:t>trends</a:t>
            </a:r>
            <a:r>
              <a:rPr lang="de-DE" dirty="0"/>
              <a:t> </a:t>
            </a:r>
            <a:r>
              <a:rPr lang="de-DE" dirty="0" err="1"/>
              <a:t>already</a:t>
            </a:r>
            <a:r>
              <a:rPr lang="de-DE" dirty="0"/>
              <a:t> </a:t>
            </a:r>
            <a:r>
              <a:rPr lang="de-DE" dirty="0" err="1"/>
              <a:t>interesting</a:t>
            </a:r>
            <a:r>
              <a:rPr lang="de-DE" dirty="0"/>
              <a:t>, </a:t>
            </a:r>
            <a:r>
              <a:rPr lang="de-DE" dirty="0" err="1"/>
              <a:t>bubblelines</a:t>
            </a:r>
            <a:r>
              <a:rPr lang="de-DE" dirty="0"/>
              <a:t> </a:t>
            </a:r>
            <a:r>
              <a:rPr lang="de-DE" dirty="0" err="1"/>
              <a:t>below</a:t>
            </a:r>
            <a:r>
              <a:rPr lang="de-DE" dirty="0"/>
              <a:t> </a:t>
            </a:r>
            <a:r>
              <a:rPr lang="de-DE" dirty="0" err="1"/>
              <a:t>show</a:t>
            </a:r>
            <a:r>
              <a:rPr lang="de-DE" dirty="0"/>
              <a:t> </a:t>
            </a:r>
            <a:r>
              <a:rPr lang="de-DE" dirty="0" err="1"/>
              <a:t>distribution</a:t>
            </a:r>
            <a:r>
              <a:rPr lang="de-DE" dirty="0"/>
              <a:t> in </a:t>
            </a:r>
            <a:r>
              <a:rPr lang="de-DE" dirty="0" err="1"/>
              <a:t>the</a:t>
            </a:r>
            <a:r>
              <a:rPr lang="de-DE" dirty="0"/>
              <a:t> </a:t>
            </a:r>
            <a:r>
              <a:rPr lang="de-DE" dirty="0" err="1"/>
              <a:t>text</a:t>
            </a:r>
            <a:r>
              <a:rPr lang="de-DE" dirty="0"/>
              <a:t>.</a:t>
            </a:r>
          </a:p>
        </p:txBody>
      </p:sp>
      <p:sp>
        <p:nvSpPr>
          <p:cNvPr id="4" name="Slide Number Placeholder 3"/>
          <p:cNvSpPr>
            <a:spLocks noGrp="1"/>
          </p:cNvSpPr>
          <p:nvPr>
            <p:ph type="sldNum" sz="quarter" idx="5"/>
          </p:nvPr>
        </p:nvSpPr>
        <p:spPr/>
        <p:txBody>
          <a:bodyPr/>
          <a:lstStyle/>
          <a:p>
            <a:fld id="{49DBD92D-E407-499A-98B6-C7D67B011893}" type="slidenum">
              <a:rPr lang="de-DE" smtClean="0"/>
              <a:t>19</a:t>
            </a:fld>
            <a:endParaRPr lang="de-DE"/>
          </a:p>
        </p:txBody>
      </p:sp>
    </p:spTree>
    <p:extLst>
      <p:ext uri="{BB962C8B-B14F-4D97-AF65-F5344CB8AC3E}">
        <p14:creationId xmlns:p14="http://schemas.microsoft.com/office/powerpoint/2010/main" val="4267467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428E48-0F48-4C5A-B0D3-44D9DD56B8C2}" type="datetimeFigureOut">
              <a:rPr lang="de-DE" smtClean="0"/>
              <a:t>17.12.2024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471C5FD-6522-4D19-A53A-5470A33E317A}" type="slidenum">
              <a:rPr lang="de-DE" smtClean="0"/>
              <a:t>‹#›</a:t>
            </a:fld>
            <a:endParaRPr lang="de-DE"/>
          </a:p>
        </p:txBody>
      </p:sp>
    </p:spTree>
    <p:extLst>
      <p:ext uri="{BB962C8B-B14F-4D97-AF65-F5344CB8AC3E}">
        <p14:creationId xmlns:p14="http://schemas.microsoft.com/office/powerpoint/2010/main" val="3680524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28E48-0F48-4C5A-B0D3-44D9DD56B8C2}" type="datetimeFigureOut">
              <a:rPr lang="de-DE" smtClean="0"/>
              <a:t>17.12.2024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471C5FD-6522-4D19-A53A-5470A33E317A}" type="slidenum">
              <a:rPr lang="de-DE" smtClean="0"/>
              <a:t>‹#›</a:t>
            </a:fld>
            <a:endParaRPr lang="de-DE"/>
          </a:p>
        </p:txBody>
      </p:sp>
    </p:spTree>
    <p:extLst>
      <p:ext uri="{BB962C8B-B14F-4D97-AF65-F5344CB8AC3E}">
        <p14:creationId xmlns:p14="http://schemas.microsoft.com/office/powerpoint/2010/main" val="3518503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28E48-0F48-4C5A-B0D3-44D9DD56B8C2}" type="datetimeFigureOut">
              <a:rPr lang="de-DE" smtClean="0"/>
              <a:t>17.12.2024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471C5FD-6522-4D19-A53A-5470A33E317A}" type="slidenum">
              <a:rPr lang="de-DE" smtClean="0"/>
              <a:t>‹#›</a:t>
            </a:fld>
            <a:endParaRPr lang="de-DE"/>
          </a:p>
        </p:txBody>
      </p:sp>
    </p:spTree>
    <p:extLst>
      <p:ext uri="{BB962C8B-B14F-4D97-AF65-F5344CB8AC3E}">
        <p14:creationId xmlns:p14="http://schemas.microsoft.com/office/powerpoint/2010/main" val="8585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28E48-0F48-4C5A-B0D3-44D9DD56B8C2}" type="datetimeFigureOut">
              <a:rPr lang="de-DE" smtClean="0"/>
              <a:t>17.12.2024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471C5FD-6522-4D19-A53A-5470A33E317A}" type="slidenum">
              <a:rPr lang="de-DE" smtClean="0"/>
              <a:t>‹#›</a:t>
            </a:fld>
            <a:endParaRPr lang="de-DE"/>
          </a:p>
        </p:txBody>
      </p:sp>
    </p:spTree>
    <p:extLst>
      <p:ext uri="{BB962C8B-B14F-4D97-AF65-F5344CB8AC3E}">
        <p14:creationId xmlns:p14="http://schemas.microsoft.com/office/powerpoint/2010/main" val="4277934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428E48-0F48-4C5A-B0D3-44D9DD56B8C2}" type="datetimeFigureOut">
              <a:rPr lang="de-DE" smtClean="0"/>
              <a:t>17.12.2024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471C5FD-6522-4D19-A53A-5470A33E317A}" type="slidenum">
              <a:rPr lang="de-DE" smtClean="0"/>
              <a:t>‹#›</a:t>
            </a:fld>
            <a:endParaRPr lang="de-DE"/>
          </a:p>
        </p:txBody>
      </p:sp>
    </p:spTree>
    <p:extLst>
      <p:ext uri="{BB962C8B-B14F-4D97-AF65-F5344CB8AC3E}">
        <p14:creationId xmlns:p14="http://schemas.microsoft.com/office/powerpoint/2010/main" val="2113526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428E48-0F48-4C5A-B0D3-44D9DD56B8C2}" type="datetimeFigureOut">
              <a:rPr lang="de-DE" smtClean="0"/>
              <a:t>17.12.2024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471C5FD-6522-4D19-A53A-5470A33E317A}" type="slidenum">
              <a:rPr lang="de-DE" smtClean="0"/>
              <a:t>‹#›</a:t>
            </a:fld>
            <a:endParaRPr lang="de-DE"/>
          </a:p>
        </p:txBody>
      </p:sp>
    </p:spTree>
    <p:extLst>
      <p:ext uri="{BB962C8B-B14F-4D97-AF65-F5344CB8AC3E}">
        <p14:creationId xmlns:p14="http://schemas.microsoft.com/office/powerpoint/2010/main" val="3593663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428E48-0F48-4C5A-B0D3-44D9DD56B8C2}" type="datetimeFigureOut">
              <a:rPr lang="de-DE" smtClean="0"/>
              <a:t>17.12.2024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471C5FD-6522-4D19-A53A-5470A33E317A}" type="slidenum">
              <a:rPr lang="de-DE" smtClean="0"/>
              <a:t>‹#›</a:t>
            </a:fld>
            <a:endParaRPr lang="de-DE"/>
          </a:p>
        </p:txBody>
      </p:sp>
    </p:spTree>
    <p:extLst>
      <p:ext uri="{BB962C8B-B14F-4D97-AF65-F5344CB8AC3E}">
        <p14:creationId xmlns:p14="http://schemas.microsoft.com/office/powerpoint/2010/main" val="352645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428E48-0F48-4C5A-B0D3-44D9DD56B8C2}" type="datetimeFigureOut">
              <a:rPr lang="de-DE" smtClean="0"/>
              <a:t>17.12.2024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471C5FD-6522-4D19-A53A-5470A33E317A}" type="slidenum">
              <a:rPr lang="de-DE" smtClean="0"/>
              <a:t>‹#›</a:t>
            </a:fld>
            <a:endParaRPr lang="de-DE"/>
          </a:p>
        </p:txBody>
      </p:sp>
    </p:spTree>
    <p:extLst>
      <p:ext uri="{BB962C8B-B14F-4D97-AF65-F5344CB8AC3E}">
        <p14:creationId xmlns:p14="http://schemas.microsoft.com/office/powerpoint/2010/main" val="420406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428E48-0F48-4C5A-B0D3-44D9DD56B8C2}" type="datetimeFigureOut">
              <a:rPr lang="de-DE" smtClean="0"/>
              <a:t>17.12.2024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4471C5FD-6522-4D19-A53A-5470A33E317A}" type="slidenum">
              <a:rPr lang="de-DE" smtClean="0"/>
              <a:t>‹#›</a:t>
            </a:fld>
            <a:endParaRPr lang="de-DE"/>
          </a:p>
        </p:txBody>
      </p:sp>
    </p:spTree>
    <p:extLst>
      <p:ext uri="{BB962C8B-B14F-4D97-AF65-F5344CB8AC3E}">
        <p14:creationId xmlns:p14="http://schemas.microsoft.com/office/powerpoint/2010/main" val="3474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428E48-0F48-4C5A-B0D3-44D9DD56B8C2}" type="datetimeFigureOut">
              <a:rPr lang="de-DE" smtClean="0"/>
              <a:t>17.12.2024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471C5FD-6522-4D19-A53A-5470A33E317A}" type="slidenum">
              <a:rPr lang="de-DE" smtClean="0"/>
              <a:t>‹#›</a:t>
            </a:fld>
            <a:endParaRPr lang="de-DE"/>
          </a:p>
        </p:txBody>
      </p:sp>
    </p:spTree>
    <p:extLst>
      <p:ext uri="{BB962C8B-B14F-4D97-AF65-F5344CB8AC3E}">
        <p14:creationId xmlns:p14="http://schemas.microsoft.com/office/powerpoint/2010/main" val="3377623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428E48-0F48-4C5A-B0D3-44D9DD56B8C2}" type="datetimeFigureOut">
              <a:rPr lang="de-DE" smtClean="0"/>
              <a:t>17.12.2024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471C5FD-6522-4D19-A53A-5470A33E317A}" type="slidenum">
              <a:rPr lang="de-DE" smtClean="0"/>
              <a:t>‹#›</a:t>
            </a:fld>
            <a:endParaRPr lang="de-DE"/>
          </a:p>
        </p:txBody>
      </p:sp>
    </p:spTree>
    <p:extLst>
      <p:ext uri="{BB962C8B-B14F-4D97-AF65-F5344CB8AC3E}">
        <p14:creationId xmlns:p14="http://schemas.microsoft.com/office/powerpoint/2010/main" val="502093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98428E48-0F48-4C5A-B0D3-44D9DD56B8C2}" type="datetimeFigureOut">
              <a:rPr lang="de-DE" smtClean="0"/>
              <a:t>17.12.2024</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4471C5FD-6522-4D19-A53A-5470A33E317A}" type="slidenum">
              <a:rPr lang="de-DE" smtClean="0"/>
              <a:t>‹#›</a:t>
            </a:fld>
            <a:endParaRPr lang="de-DE"/>
          </a:p>
        </p:txBody>
      </p:sp>
    </p:spTree>
    <p:extLst>
      <p:ext uri="{BB962C8B-B14F-4D97-AF65-F5344CB8AC3E}">
        <p14:creationId xmlns:p14="http://schemas.microsoft.com/office/powerpoint/2010/main" val="311028288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eelhaar@em.uni-frankfurt.d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voyant-tools.org/?corpus=de876daff7a31e57d5ab3328b4293043&amp;panels=cirrus,reader,trends,summary,contexts&amp;lang=e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laude.ai/chat/c7d23365-f155-4b32-aa3d-be83159f0b05"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Python_(programming_language)" TargetMode="External"/><Relationship Id="rId7" Type="http://schemas.openxmlformats.org/officeDocument/2006/relationships/hyperlink" Target="https://www.datacamp.com/tutorial/simplifying-sentiment-analysis-python" TargetMode="External"/><Relationship Id="rId2" Type="http://schemas.openxmlformats.org/officeDocument/2006/relationships/hyperlink" Target="https://en.wikipedia.org/wiki/Natural_Language_Toolkit" TargetMode="External"/><Relationship Id="rId1" Type="http://schemas.openxmlformats.org/officeDocument/2006/relationships/slideLayout" Target="../slideLayouts/slideLayout2.xml"/><Relationship Id="rId6" Type="http://schemas.openxmlformats.org/officeDocument/2006/relationships/hyperlink" Target="https://programminghistorian.org/en/lessons/introduction-to-stylometry-with-python" TargetMode="External"/><Relationship Id="rId5" Type="http://schemas.openxmlformats.org/officeDocument/2006/relationships/hyperlink" Target="https://en.wikipedia.org/wiki/R_(programming_language)" TargetMode="External"/><Relationship Id="rId4" Type="http://schemas.openxmlformats.org/officeDocument/2006/relationships/hyperlink" Target="https://en.wikipedia.org/wiki/SpaC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ort.sas.ac.uk/mod/book/view.php?id=55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claude.ai/chat/017af4df-7968-4038-b3ed-8b237fc31a03" TargetMode="External"/><Relationship Id="rId4" Type="http://schemas.openxmlformats.org/officeDocument/2006/relationships/hyperlink" Target="https://www.linguamatics.com/what-text-mining-text-analytics-and-natural-language-processi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diagramData" Target="../diagrams/data1.xml"/><Relationship Id="rId16" Type="http://schemas.openxmlformats.org/officeDocument/2006/relationships/image" Target="../media/image14.sv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9.png"/><Relationship Id="rId5" Type="http://schemas.openxmlformats.org/officeDocument/2006/relationships/diagramColors" Target="../diagrams/colors1.xml"/><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diagramQuickStyle" Target="../diagrams/quickStyle1.xml"/><Relationship Id="rId9" Type="http://schemas.openxmlformats.org/officeDocument/2006/relationships/image" Target="../media/image7.png"/><Relationship Id="rId1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C40A-F9E8-9C9D-28C6-34A5CFC2118B}"/>
              </a:ext>
            </a:extLst>
          </p:cNvPr>
          <p:cNvSpPr>
            <a:spLocks noGrp="1"/>
          </p:cNvSpPr>
          <p:nvPr>
            <p:ph type="ctrTitle"/>
          </p:nvPr>
        </p:nvSpPr>
        <p:spPr/>
        <p:txBody>
          <a:bodyPr>
            <a:normAutofit/>
          </a:bodyPr>
          <a:lstStyle/>
          <a:p>
            <a:r>
              <a:rPr lang="en-GB" dirty="0"/>
              <a:t>What you can do with automatic transcriptions</a:t>
            </a:r>
            <a:br>
              <a:rPr lang="en-GB" dirty="0"/>
            </a:br>
            <a:r>
              <a:rPr lang="en-GB" sz="4000" dirty="0"/>
              <a:t>A highly subjective approach</a:t>
            </a:r>
            <a:endParaRPr lang="en-GB" dirty="0"/>
          </a:p>
        </p:txBody>
      </p:sp>
      <p:sp>
        <p:nvSpPr>
          <p:cNvPr id="3" name="Subtitle 2">
            <a:extLst>
              <a:ext uri="{FF2B5EF4-FFF2-40B4-BE49-F238E27FC236}">
                <a16:creationId xmlns:a16="http://schemas.microsoft.com/office/drawing/2014/main" id="{1265BAA4-ED56-8350-FD8A-D5F704B8A25D}"/>
              </a:ext>
            </a:extLst>
          </p:cNvPr>
          <p:cNvSpPr>
            <a:spLocks noGrp="1"/>
          </p:cNvSpPr>
          <p:nvPr>
            <p:ph type="subTitle" idx="1"/>
          </p:nvPr>
        </p:nvSpPr>
        <p:spPr>
          <a:xfrm>
            <a:off x="1524000" y="4159822"/>
            <a:ext cx="9144000" cy="1655762"/>
          </a:xfrm>
        </p:spPr>
        <p:txBody>
          <a:bodyPr>
            <a:normAutofit lnSpcReduction="10000"/>
          </a:bodyPr>
          <a:lstStyle/>
          <a:p>
            <a:r>
              <a:rPr lang="de-DE" dirty="0"/>
              <a:t>Dr. Tim Geelhaar</a:t>
            </a:r>
          </a:p>
          <a:p>
            <a:r>
              <a:rPr lang="de-DE" dirty="0"/>
              <a:t>Hapag-Lloyd AG/Goethe University Frankfurt Main</a:t>
            </a:r>
          </a:p>
          <a:p>
            <a:r>
              <a:rPr lang="de-DE" dirty="0">
                <a:hlinkClick r:id="rId3"/>
              </a:rPr>
              <a:t>geelhaar@em.uni-frankfurt.de</a:t>
            </a:r>
            <a:endParaRPr lang="de-DE" dirty="0"/>
          </a:p>
          <a:p>
            <a:r>
              <a:rPr lang="de-DE" dirty="0"/>
              <a:t>Vienna - </a:t>
            </a:r>
            <a:r>
              <a:rPr lang="en-GB" dirty="0"/>
              <a:t>December</a:t>
            </a:r>
            <a:r>
              <a:rPr lang="de-DE" dirty="0"/>
              <a:t> 18th, 2024</a:t>
            </a:r>
          </a:p>
        </p:txBody>
      </p:sp>
    </p:spTree>
    <p:extLst>
      <p:ext uri="{BB962C8B-B14F-4D97-AF65-F5344CB8AC3E}">
        <p14:creationId xmlns:p14="http://schemas.microsoft.com/office/powerpoint/2010/main" val="412858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4F40-446E-A806-413C-8B17F8FEFA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E6F4DB-4B9D-1687-CB02-A38C65072D61}"/>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85912B78-513E-A1E7-A373-52735165DE52}"/>
              </a:ext>
            </a:extLst>
          </p:cNvPr>
          <p:cNvSpPr>
            <a:spLocks noGrp="1"/>
          </p:cNvSpPr>
          <p:nvPr>
            <p:ph idx="1"/>
          </p:nvPr>
        </p:nvSpPr>
        <p:spPr/>
        <p:txBody>
          <a:bodyPr/>
          <a:lstStyle/>
          <a:p>
            <a:endParaRPr lang="de-DE" dirty="0"/>
          </a:p>
        </p:txBody>
      </p:sp>
      <p:pic>
        <p:nvPicPr>
          <p:cNvPr id="5" name="Picture 4">
            <a:extLst>
              <a:ext uri="{FF2B5EF4-FFF2-40B4-BE49-F238E27FC236}">
                <a16:creationId xmlns:a16="http://schemas.microsoft.com/office/drawing/2014/main" id="{5FDB4C0D-03C2-8308-A602-7CED64D80912}"/>
              </a:ext>
            </a:extLst>
          </p:cNvPr>
          <p:cNvPicPr>
            <a:picLocks noChangeAspect="1"/>
          </p:cNvPicPr>
          <p:nvPr/>
        </p:nvPicPr>
        <p:blipFill>
          <a:blip r:embed="rId2">
            <a:extLst>
              <a:ext uri="{28A0092B-C50C-407E-A947-70E740481C1C}">
                <a14:useLocalDpi xmlns:a14="http://schemas.microsoft.com/office/drawing/2010/main" val="0"/>
              </a:ext>
            </a:extLst>
          </a:blip>
          <a:srcRect l="380" r="380"/>
          <a:stretch/>
        </p:blipFill>
        <p:spPr>
          <a:xfrm>
            <a:off x="432741" y="423171"/>
            <a:ext cx="11221579" cy="6011657"/>
          </a:xfrm>
          <a:prstGeom prst="rect">
            <a:avLst/>
          </a:prstGeom>
        </p:spPr>
      </p:pic>
      <p:sp>
        <p:nvSpPr>
          <p:cNvPr id="7" name="TextBox 6">
            <a:extLst>
              <a:ext uri="{FF2B5EF4-FFF2-40B4-BE49-F238E27FC236}">
                <a16:creationId xmlns:a16="http://schemas.microsoft.com/office/drawing/2014/main" id="{41AE3C17-5A53-06A9-4F15-0D28C1462CEC}"/>
              </a:ext>
            </a:extLst>
          </p:cNvPr>
          <p:cNvSpPr txBox="1"/>
          <p:nvPr/>
        </p:nvSpPr>
        <p:spPr>
          <a:xfrm>
            <a:off x="838200" y="681037"/>
            <a:ext cx="6096000" cy="923330"/>
          </a:xfrm>
          <a:prstGeom prst="rect">
            <a:avLst/>
          </a:prstGeom>
          <a:noFill/>
        </p:spPr>
        <p:txBody>
          <a:bodyPr wrap="square">
            <a:spAutoFit/>
          </a:bodyPr>
          <a:lstStyle/>
          <a:p>
            <a:r>
              <a:rPr lang="de-DE" dirty="0">
                <a:solidFill>
                  <a:schemeClr val="bg1"/>
                </a:solidFill>
              </a:rPr>
              <a:t>https://classics-at.chs.harvard.edu/digital-methods-of-analysing-and-reconstructing-ancient-greek-and-latin-texts/</a:t>
            </a:r>
          </a:p>
        </p:txBody>
      </p:sp>
    </p:spTree>
    <p:extLst>
      <p:ext uri="{BB962C8B-B14F-4D97-AF65-F5344CB8AC3E}">
        <p14:creationId xmlns:p14="http://schemas.microsoft.com/office/powerpoint/2010/main" val="2657144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C2BAC-CFE3-CA28-E2E2-AA045F887380}"/>
            </a:ext>
          </a:extLst>
        </p:cNvPr>
        <p:cNvGrpSpPr/>
        <p:nvPr/>
      </p:nvGrpSpPr>
      <p:grpSpPr>
        <a:xfrm>
          <a:off x="0" y="0"/>
          <a:ext cx="0" cy="0"/>
          <a:chOff x="0" y="0"/>
          <a:chExt cx="0" cy="0"/>
        </a:xfrm>
      </p:grpSpPr>
      <p:sp>
        <p:nvSpPr>
          <p:cNvPr id="4" name="Titel 1">
            <a:extLst>
              <a:ext uri="{FF2B5EF4-FFF2-40B4-BE49-F238E27FC236}">
                <a16:creationId xmlns:a16="http://schemas.microsoft.com/office/drawing/2014/main" id="{E035E265-8910-708A-4A2F-1F5304D3CDE7}"/>
              </a:ext>
            </a:extLst>
          </p:cNvPr>
          <p:cNvSpPr txBox="1">
            <a:spLocks/>
          </p:cNvSpPr>
          <p:nvPr/>
        </p:nvSpPr>
        <p:spPr>
          <a:xfrm>
            <a:off x="838200" y="365124"/>
            <a:ext cx="10515600" cy="6309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dirty="0"/>
              <a:t>Historical Research using text mining</a:t>
            </a:r>
          </a:p>
        </p:txBody>
      </p:sp>
      <p:sp>
        <p:nvSpPr>
          <p:cNvPr id="3" name="TextBox 2">
            <a:extLst>
              <a:ext uri="{FF2B5EF4-FFF2-40B4-BE49-F238E27FC236}">
                <a16:creationId xmlns:a16="http://schemas.microsoft.com/office/drawing/2014/main" id="{7CD302D7-274C-49C8-F21D-0A87309CF45C}"/>
              </a:ext>
            </a:extLst>
          </p:cNvPr>
          <p:cNvSpPr txBox="1"/>
          <p:nvPr/>
        </p:nvSpPr>
        <p:spPr>
          <a:xfrm>
            <a:off x="790573" y="1329334"/>
            <a:ext cx="5793107" cy="203132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wrap="square">
            <a:spAutoFit/>
          </a:bodyPr>
          <a:lstStyle/>
          <a:p>
            <a:r>
              <a:rPr lang="en-US" dirty="0"/>
              <a:t> </a:t>
            </a:r>
            <a:r>
              <a:rPr lang="en-US" dirty="0">
                <a:solidFill>
                  <a:schemeClr val="bg1"/>
                </a:solidFill>
              </a:rPr>
              <a:t>‘Ambiguities of Hospitality: Intercultural Integration and Conflict in Host-Guest Relations on the European Borderlands, c. 1000–1350’</a:t>
            </a:r>
          </a:p>
          <a:p>
            <a:r>
              <a:rPr lang="en-US" dirty="0">
                <a:solidFill>
                  <a:schemeClr val="bg1"/>
                </a:solidFill>
              </a:rPr>
              <a:t>(funded by the Swedish Research Council, 2021-2024)</a:t>
            </a:r>
            <a:endParaRPr lang="de-DE" dirty="0">
              <a:solidFill>
                <a:schemeClr val="bg1"/>
              </a:solidFill>
            </a:endParaRPr>
          </a:p>
          <a:p>
            <a:r>
              <a:rPr lang="en-US" dirty="0">
                <a:solidFill>
                  <a:schemeClr val="bg1"/>
                </a:solidFill>
              </a:rPr>
              <a:t>Wojtek </a:t>
            </a:r>
            <a:r>
              <a:rPr lang="en-US" dirty="0" err="1">
                <a:solidFill>
                  <a:schemeClr val="bg1"/>
                </a:solidFill>
              </a:rPr>
              <a:t>Jezierski</a:t>
            </a:r>
            <a:r>
              <a:rPr lang="en-US" dirty="0">
                <a:solidFill>
                  <a:schemeClr val="bg1"/>
                </a:solidFill>
              </a:rPr>
              <a:t>, University Gothenburg </a:t>
            </a:r>
          </a:p>
          <a:p>
            <a:r>
              <a:rPr lang="en-US" dirty="0">
                <a:solidFill>
                  <a:schemeClr val="bg1"/>
                </a:solidFill>
              </a:rPr>
              <a:t>Lars </a:t>
            </a:r>
            <a:r>
              <a:rPr lang="en-US" dirty="0" err="1">
                <a:solidFill>
                  <a:schemeClr val="bg1"/>
                </a:solidFill>
              </a:rPr>
              <a:t>Kjær</a:t>
            </a:r>
            <a:r>
              <a:rPr lang="en-US" dirty="0">
                <a:solidFill>
                  <a:schemeClr val="bg1"/>
                </a:solidFill>
              </a:rPr>
              <a:t>, New College London</a:t>
            </a:r>
          </a:p>
          <a:p>
            <a:r>
              <a:rPr lang="en-US" dirty="0">
                <a:solidFill>
                  <a:schemeClr val="bg1"/>
                </a:solidFill>
              </a:rPr>
              <a:t>Tim Geelhaar, University Bielefeld</a:t>
            </a:r>
          </a:p>
        </p:txBody>
      </p:sp>
      <p:sp>
        <p:nvSpPr>
          <p:cNvPr id="6" name="TextBox 5">
            <a:extLst>
              <a:ext uri="{FF2B5EF4-FFF2-40B4-BE49-F238E27FC236}">
                <a16:creationId xmlns:a16="http://schemas.microsoft.com/office/drawing/2014/main" id="{DD31F9D0-AFE5-3986-84A3-983AE59BFC71}"/>
              </a:ext>
            </a:extLst>
          </p:cNvPr>
          <p:cNvSpPr txBox="1"/>
          <p:nvPr/>
        </p:nvSpPr>
        <p:spPr>
          <a:xfrm>
            <a:off x="790573" y="3429000"/>
            <a:ext cx="5793107" cy="1754326"/>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wrap="square">
            <a:spAutoFit/>
          </a:bodyPr>
          <a:lstStyle/>
          <a:p>
            <a:r>
              <a:rPr lang="de-DE" dirty="0"/>
              <a:t>Tim Geelhaar, Hospitalitas: a Virtue in Danger. </a:t>
            </a:r>
            <a:r>
              <a:rPr lang="de-DE" dirty="0" err="1"/>
              <a:t>Semantic</a:t>
            </a:r>
            <a:r>
              <a:rPr lang="de-DE" dirty="0"/>
              <a:t> </a:t>
            </a:r>
            <a:r>
              <a:rPr lang="de-DE" dirty="0" err="1"/>
              <a:t>Observations</a:t>
            </a:r>
            <a:r>
              <a:rPr lang="de-DE" dirty="0"/>
              <a:t> on </a:t>
            </a:r>
            <a:r>
              <a:rPr lang="de-DE" dirty="0" err="1"/>
              <a:t>the</a:t>
            </a:r>
            <a:r>
              <a:rPr lang="de-DE" dirty="0"/>
              <a:t> Use </a:t>
            </a:r>
            <a:r>
              <a:rPr lang="de-DE" dirty="0" err="1"/>
              <a:t>of</a:t>
            </a:r>
            <a:r>
              <a:rPr lang="de-DE" dirty="0"/>
              <a:t> hospitalitas in </a:t>
            </a:r>
            <a:r>
              <a:rPr lang="de-DE" dirty="0" err="1"/>
              <a:t>Latin</a:t>
            </a:r>
            <a:r>
              <a:rPr lang="de-DE" dirty="0"/>
              <a:t> Narrative Sources, 1000-1400, in: </a:t>
            </a:r>
            <a:r>
              <a:rPr lang="en-US" dirty="0"/>
              <a:t>Wojtek </a:t>
            </a:r>
            <a:r>
              <a:rPr lang="en-US" dirty="0" err="1"/>
              <a:t>Jezierski</a:t>
            </a:r>
            <a:r>
              <a:rPr lang="en-US" dirty="0"/>
              <a:t>, Lars </a:t>
            </a:r>
            <a:r>
              <a:rPr lang="en-US" dirty="0" err="1"/>
              <a:t>Kjær</a:t>
            </a:r>
            <a:r>
              <a:rPr lang="en-US" dirty="0"/>
              <a:t> (eds.), Guests, Strangers, Aliens, Enemies. Ambiguities of Hospitality in the Latin Middle Ages, 1000-1350 (Turnhout: </a:t>
            </a:r>
            <a:r>
              <a:rPr lang="en-US" dirty="0" err="1"/>
              <a:t>Brepols</a:t>
            </a:r>
            <a:r>
              <a:rPr lang="en-US" dirty="0"/>
              <a:t>, 2025)</a:t>
            </a:r>
            <a:endParaRPr lang="de-DE" dirty="0"/>
          </a:p>
        </p:txBody>
      </p:sp>
      <p:pic>
        <p:nvPicPr>
          <p:cNvPr id="8" name="Picture 7" descr="A mosaic of a church with Basilica of San Vitale in the background&#10;&#10;Description automatically generated with medium confidence">
            <a:extLst>
              <a:ext uri="{FF2B5EF4-FFF2-40B4-BE49-F238E27FC236}">
                <a16:creationId xmlns:a16="http://schemas.microsoft.com/office/drawing/2014/main" id="{FD40530D-6EEC-A6C2-A63F-6B7D7CC64E18}"/>
              </a:ext>
            </a:extLst>
          </p:cNvPr>
          <p:cNvPicPr>
            <a:picLocks noChangeAspect="1"/>
          </p:cNvPicPr>
          <p:nvPr/>
        </p:nvPicPr>
        <p:blipFill>
          <a:blip r:embed="rId2">
            <a:extLst>
              <a:ext uri="{28A0092B-C50C-407E-A947-70E740481C1C}">
                <a14:useLocalDpi xmlns:a14="http://schemas.microsoft.com/office/drawing/2010/main" val="0"/>
              </a:ext>
            </a:extLst>
          </a:blip>
          <a:srcRect t="11972" r="13507" b="15066"/>
          <a:stretch/>
        </p:blipFill>
        <p:spPr>
          <a:xfrm>
            <a:off x="6771894" y="1329334"/>
            <a:ext cx="5023198" cy="3095713"/>
          </a:xfrm>
          <a:prstGeom prst="rect">
            <a:avLst/>
          </a:prstGeom>
        </p:spPr>
      </p:pic>
      <p:sp>
        <p:nvSpPr>
          <p:cNvPr id="10" name="TextBox 9">
            <a:extLst>
              <a:ext uri="{FF2B5EF4-FFF2-40B4-BE49-F238E27FC236}">
                <a16:creationId xmlns:a16="http://schemas.microsoft.com/office/drawing/2014/main" id="{C87A194C-388C-5BB3-68C7-69506C8D50C6}"/>
              </a:ext>
            </a:extLst>
          </p:cNvPr>
          <p:cNvSpPr txBox="1"/>
          <p:nvPr/>
        </p:nvSpPr>
        <p:spPr>
          <a:xfrm>
            <a:off x="6844136" y="4509360"/>
            <a:ext cx="4393172" cy="600164"/>
          </a:xfrm>
          <a:prstGeom prst="rect">
            <a:avLst/>
          </a:prstGeom>
          <a:noFill/>
        </p:spPr>
        <p:txBody>
          <a:bodyPr wrap="square">
            <a:spAutoFit/>
          </a:bodyPr>
          <a:lstStyle/>
          <a:p>
            <a:r>
              <a:rPr lang="en-US" sz="1100" b="0" i="0" dirty="0">
                <a:effectLst/>
                <a:latin typeface="Verdana" panose="020B0604030504040204" pitchFamily="34" charset="0"/>
              </a:rPr>
              <a:t>Abraham and Sarah entertain the three angels. Detail from a mosaic above the arches on the north wall of Church of St. Vitale, Ravenna, Italy (526-548 AD). </a:t>
            </a:r>
            <a:endParaRPr lang="de-DE" sz="1100" dirty="0"/>
          </a:p>
        </p:txBody>
      </p:sp>
      <p:sp>
        <p:nvSpPr>
          <p:cNvPr id="11" name="TextBox 10">
            <a:extLst>
              <a:ext uri="{FF2B5EF4-FFF2-40B4-BE49-F238E27FC236}">
                <a16:creationId xmlns:a16="http://schemas.microsoft.com/office/drawing/2014/main" id="{303D3971-082D-CAA4-ED8A-B237C9130C52}"/>
              </a:ext>
            </a:extLst>
          </p:cNvPr>
          <p:cNvSpPr txBox="1"/>
          <p:nvPr/>
        </p:nvSpPr>
        <p:spPr>
          <a:xfrm>
            <a:off x="790573" y="5394960"/>
            <a:ext cx="10226040"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de-DE" sz="2400" b="1" dirty="0"/>
              <a:t>Central Question: </a:t>
            </a:r>
            <a:r>
              <a:rPr lang="de-DE" sz="2400" b="1" dirty="0" err="1"/>
              <a:t>How</a:t>
            </a:r>
            <a:r>
              <a:rPr lang="de-DE" sz="2400" b="1" dirty="0"/>
              <a:t> </a:t>
            </a:r>
            <a:r>
              <a:rPr lang="de-DE" sz="2400" b="1" dirty="0" err="1"/>
              <a:t>did</a:t>
            </a:r>
            <a:r>
              <a:rPr lang="de-DE" sz="2400" b="1" dirty="0"/>
              <a:t> </a:t>
            </a:r>
            <a:r>
              <a:rPr lang="de-DE" sz="2400" b="1" dirty="0" err="1"/>
              <a:t>the</a:t>
            </a:r>
            <a:r>
              <a:rPr lang="de-DE" sz="2400" b="1" dirty="0"/>
              <a:t> </a:t>
            </a:r>
            <a:r>
              <a:rPr lang="de-DE" sz="2400" b="1" dirty="0" err="1"/>
              <a:t>meaning</a:t>
            </a:r>
            <a:r>
              <a:rPr lang="de-DE" sz="2400" b="1" dirty="0"/>
              <a:t> </a:t>
            </a:r>
            <a:r>
              <a:rPr lang="de-DE" sz="2400" b="1" dirty="0" err="1"/>
              <a:t>of</a:t>
            </a:r>
            <a:r>
              <a:rPr lang="de-DE" sz="2400" b="1" dirty="0"/>
              <a:t> </a:t>
            </a:r>
            <a:r>
              <a:rPr lang="de-DE" sz="2400" b="1" dirty="0" err="1"/>
              <a:t>the</a:t>
            </a:r>
            <a:r>
              <a:rPr lang="de-DE" sz="2400" b="1" dirty="0"/>
              <a:t> </a:t>
            </a:r>
            <a:r>
              <a:rPr lang="de-DE" sz="2400" b="1" dirty="0" err="1"/>
              <a:t>term</a:t>
            </a:r>
            <a:r>
              <a:rPr lang="de-DE" sz="2400" b="1" dirty="0"/>
              <a:t> </a:t>
            </a:r>
            <a:r>
              <a:rPr lang="de-DE" sz="2400" b="1" i="1" dirty="0"/>
              <a:t>hospitalitas</a:t>
            </a:r>
            <a:r>
              <a:rPr lang="de-DE" sz="2400" b="1" dirty="0"/>
              <a:t> </a:t>
            </a:r>
            <a:r>
              <a:rPr lang="de-DE" sz="2400" b="1" dirty="0" err="1"/>
              <a:t>evolve</a:t>
            </a:r>
            <a:r>
              <a:rPr lang="de-DE" sz="2400" b="1" dirty="0"/>
              <a:t> and </a:t>
            </a:r>
            <a:r>
              <a:rPr lang="de-DE" sz="2400" b="1" dirty="0" err="1"/>
              <a:t>which</a:t>
            </a:r>
            <a:r>
              <a:rPr lang="de-DE" sz="2400" b="1" dirty="0"/>
              <a:t> </a:t>
            </a:r>
            <a:r>
              <a:rPr lang="de-DE" sz="2400" b="1" dirty="0" err="1"/>
              <a:t>role</a:t>
            </a:r>
            <a:r>
              <a:rPr lang="de-DE" sz="2400" b="1" dirty="0"/>
              <a:t> </a:t>
            </a:r>
            <a:r>
              <a:rPr lang="de-DE" sz="2400" b="1" dirty="0" err="1"/>
              <a:t>played</a:t>
            </a:r>
            <a:r>
              <a:rPr lang="de-DE" sz="2400" b="1" dirty="0"/>
              <a:t> </a:t>
            </a:r>
            <a:r>
              <a:rPr lang="de-DE" sz="2400" b="1" dirty="0" err="1"/>
              <a:t>the</a:t>
            </a:r>
            <a:r>
              <a:rPr lang="de-DE" sz="2400" b="1" dirty="0"/>
              <a:t> </a:t>
            </a:r>
            <a:r>
              <a:rPr lang="de-DE" sz="2400" b="1" dirty="0" err="1"/>
              <a:t>ambiguity</a:t>
            </a:r>
            <a:r>
              <a:rPr lang="de-DE" sz="2400" b="1" dirty="0"/>
              <a:t> </a:t>
            </a:r>
            <a:r>
              <a:rPr lang="de-DE" sz="2400" b="1" dirty="0" err="1"/>
              <a:t>of</a:t>
            </a:r>
            <a:r>
              <a:rPr lang="de-DE" sz="2400" b="1" dirty="0"/>
              <a:t> host-</a:t>
            </a:r>
            <a:r>
              <a:rPr lang="de-DE" sz="2400" b="1" dirty="0" err="1"/>
              <a:t>guest</a:t>
            </a:r>
            <a:r>
              <a:rPr lang="de-DE" sz="2400" b="1" dirty="0"/>
              <a:t> </a:t>
            </a:r>
            <a:r>
              <a:rPr lang="de-DE" sz="2400" b="1" dirty="0" err="1"/>
              <a:t>relations</a:t>
            </a:r>
            <a:r>
              <a:rPr lang="de-DE" sz="2400" b="1" dirty="0"/>
              <a:t>?</a:t>
            </a:r>
          </a:p>
        </p:txBody>
      </p:sp>
      <p:sp>
        <p:nvSpPr>
          <p:cNvPr id="2" name="Rectangle 1">
            <a:extLst>
              <a:ext uri="{FF2B5EF4-FFF2-40B4-BE49-F238E27FC236}">
                <a16:creationId xmlns:a16="http://schemas.microsoft.com/office/drawing/2014/main" id="{A323A6B9-7E4B-84FB-8BE2-5DAE1624C7FE}"/>
              </a:ext>
            </a:extLst>
          </p:cNvPr>
          <p:cNvSpPr/>
          <p:nvPr/>
        </p:nvSpPr>
        <p:spPr>
          <a:xfrm>
            <a:off x="6771894" y="1329334"/>
            <a:ext cx="5023198" cy="3853992"/>
          </a:xfrm>
          <a:prstGeom prst="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4142900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7C9D309C-1691-9C45-8AD5-7A89D84325CE}"/>
              </a:ext>
            </a:extLst>
          </p:cNvPr>
          <p:cNvSpPr txBox="1">
            <a:spLocks/>
          </p:cNvSpPr>
          <p:nvPr/>
        </p:nvSpPr>
        <p:spPr>
          <a:xfrm>
            <a:off x="831851" y="387725"/>
            <a:ext cx="10515600" cy="923501"/>
          </a:xfrm>
          <a:prstGeom prst="rect">
            <a:avLst/>
          </a:prstGeom>
        </p:spPr>
        <p:txBody>
          <a:bodyPr anchor="t"/>
          <a:lstStyle>
            <a:lvl1pPr algn="l" defTabSz="914377" rtl="0" eaLnBrk="1" latinLnBrk="0" hangingPunct="1">
              <a:lnSpc>
                <a:spcPct val="90000"/>
              </a:lnSpc>
              <a:spcBef>
                <a:spcPct val="0"/>
              </a:spcBef>
              <a:buNone/>
              <a:defRPr sz="6000" b="1" i="0" kern="1200">
                <a:solidFill>
                  <a:schemeClr val="tx1"/>
                </a:solidFill>
                <a:latin typeface="Lelo Bold" panose="020B0003040202000003" pitchFamily="34" charset="0"/>
                <a:ea typeface="+mj-ea"/>
                <a:cs typeface="+mj-cs"/>
              </a:defRPr>
            </a:lvl1pPr>
          </a:lstStyle>
          <a:p>
            <a:endParaRPr lang="de-DE" sz="2800" dirty="0"/>
          </a:p>
        </p:txBody>
      </p:sp>
      <p:sp>
        <p:nvSpPr>
          <p:cNvPr id="8" name="Textplatzhalter 2">
            <a:extLst>
              <a:ext uri="{FF2B5EF4-FFF2-40B4-BE49-F238E27FC236}">
                <a16:creationId xmlns:a16="http://schemas.microsoft.com/office/drawing/2014/main" id="{0CDFE2D5-525F-3F4A-8754-1BADEF9E75BD}"/>
              </a:ext>
            </a:extLst>
          </p:cNvPr>
          <p:cNvSpPr txBox="1">
            <a:spLocks/>
          </p:cNvSpPr>
          <p:nvPr/>
        </p:nvSpPr>
        <p:spPr>
          <a:xfrm>
            <a:off x="831851" y="1569193"/>
            <a:ext cx="8473514" cy="4487040"/>
          </a:xfrm>
          <a:prstGeom prst="rect">
            <a:avLst/>
          </a:prstGeom>
        </p:spPr>
        <p:txBody>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lang="de-DE" sz="2400" b="0" i="0" kern="1200" smtClean="0">
                <a:solidFill>
                  <a:schemeClr val="tx1">
                    <a:tint val="75000"/>
                  </a:schemeClr>
                </a:solidFill>
                <a:effectLst/>
                <a:latin typeface="Lelo Regular" panose="020B0003040202000003"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endParaRPr lang="de-DE" dirty="0">
              <a:solidFill>
                <a:schemeClr val="tx1"/>
              </a:solidFill>
            </a:endParaRPr>
          </a:p>
        </p:txBody>
      </p:sp>
      <p:sp>
        <p:nvSpPr>
          <p:cNvPr id="14" name="Fußzeilenplatzhalter 4">
            <a:extLst>
              <a:ext uri="{FF2B5EF4-FFF2-40B4-BE49-F238E27FC236}">
                <a16:creationId xmlns:a16="http://schemas.microsoft.com/office/drawing/2014/main" id="{0BDA18E2-81B5-C049-A96C-FCB0E52B7573}"/>
              </a:ext>
            </a:extLst>
          </p:cNvPr>
          <p:cNvSpPr txBox="1">
            <a:spLocks/>
          </p:cNvSpPr>
          <p:nvPr/>
        </p:nvSpPr>
        <p:spPr>
          <a:xfrm>
            <a:off x="2695698" y="6491816"/>
            <a:ext cx="6858000" cy="35771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sz="900" dirty="0">
              <a:latin typeface="Lelo Regular" panose="020B0003040202000003" pitchFamily="34" charset="0"/>
            </a:endParaRPr>
          </a:p>
        </p:txBody>
      </p:sp>
      <p:sp>
        <p:nvSpPr>
          <p:cNvPr id="9" name="Titel 1">
            <a:extLst>
              <a:ext uri="{FF2B5EF4-FFF2-40B4-BE49-F238E27FC236}">
                <a16:creationId xmlns:a16="http://schemas.microsoft.com/office/drawing/2014/main" id="{EED385FC-252D-4879-A2DD-166E0E360DF8}"/>
              </a:ext>
            </a:extLst>
          </p:cNvPr>
          <p:cNvSpPr txBox="1">
            <a:spLocks/>
          </p:cNvSpPr>
          <p:nvPr/>
        </p:nvSpPr>
        <p:spPr>
          <a:xfrm>
            <a:off x="760977" y="365126"/>
            <a:ext cx="10592823" cy="5040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800" dirty="0"/>
              <a:t>Theory: </a:t>
            </a:r>
            <a:r>
              <a:rPr lang="de-DE" sz="2800" dirty="0" err="1"/>
              <a:t>defining</a:t>
            </a:r>
            <a:r>
              <a:rPr lang="de-DE" sz="2800" dirty="0"/>
              <a:t> </a:t>
            </a:r>
            <a:r>
              <a:rPr lang="de-DE" sz="2800" dirty="0" err="1"/>
              <a:t>corpora</a:t>
            </a:r>
            <a:r>
              <a:rPr lang="de-DE" sz="2800" dirty="0"/>
              <a:t> – </a:t>
            </a:r>
            <a:r>
              <a:rPr lang="de-DE" sz="2800" dirty="0" err="1"/>
              <a:t>repository</a:t>
            </a:r>
            <a:r>
              <a:rPr lang="de-DE" sz="2800" dirty="0"/>
              <a:t> vs. </a:t>
            </a:r>
            <a:r>
              <a:rPr lang="de-DE" sz="2800" dirty="0" err="1"/>
              <a:t>corpus</a:t>
            </a:r>
            <a:endParaRPr lang="de-DE" sz="2800" dirty="0"/>
          </a:p>
        </p:txBody>
      </p:sp>
      <p:sp>
        <p:nvSpPr>
          <p:cNvPr id="10" name="Inhaltsplatzhalter 2">
            <a:extLst>
              <a:ext uri="{FF2B5EF4-FFF2-40B4-BE49-F238E27FC236}">
                <a16:creationId xmlns:a16="http://schemas.microsoft.com/office/drawing/2014/main" id="{94BAF720-8AB7-40A1-9082-3313F26A5AAC}"/>
              </a:ext>
            </a:extLst>
          </p:cNvPr>
          <p:cNvSpPr txBox="1">
            <a:spLocks/>
          </p:cNvSpPr>
          <p:nvPr/>
        </p:nvSpPr>
        <p:spPr>
          <a:xfrm>
            <a:off x="839211" y="1504215"/>
            <a:ext cx="4869227" cy="4352538"/>
          </a:xfrm>
          <a:prstGeom prst="rect">
            <a:avLst/>
          </a:prstGeom>
          <a:solidFill>
            <a:srgbClr val="A9249B"/>
          </a:solidFill>
          <a:effectLst>
            <a:glow rad="63500">
              <a:schemeClr val="accent5">
                <a:satMod val="175000"/>
                <a:alpha val="40000"/>
              </a:schemeClr>
            </a:glow>
            <a:outerShdw blurRad="50800" dist="38100" dir="2700000" algn="tl" rotWithShape="0">
              <a:prstClr val="black">
                <a:alpha val="40000"/>
              </a:prstClr>
            </a:outerShdw>
          </a:effectLst>
          <a:scene3d>
            <a:camera prst="orthographicFront"/>
            <a:lightRig rig="threePt" dir="t"/>
          </a:scene3d>
          <a:sp3d>
            <a:bevelT w="101600" prst="riblet"/>
          </a:sp3d>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l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l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9pPr>
          </a:lstStyle>
          <a:p>
            <a:r>
              <a:rPr lang="en-US" dirty="0"/>
              <a:t> </a:t>
            </a:r>
            <a:r>
              <a:rPr lang="en-US" sz="3600" b="1" dirty="0"/>
              <a:t>repository</a:t>
            </a:r>
            <a:endParaRPr lang="en-US" sz="3600" dirty="0"/>
          </a:p>
          <a:p>
            <a:pPr marL="514350" indent="-514350" algn="l">
              <a:buFont typeface="+mj-lt"/>
              <a:buAutoNum type="arabicPeriod"/>
            </a:pPr>
            <a:r>
              <a:rPr lang="en-US" sz="2800" dirty="0"/>
              <a:t>a collection of objects </a:t>
            </a:r>
          </a:p>
          <a:p>
            <a:pPr marL="514350" indent="-514350" algn="l">
              <a:buFont typeface="+mj-lt"/>
              <a:buAutoNum type="arabicPeriod"/>
            </a:pPr>
            <a:r>
              <a:rPr lang="en-US" sz="2800" dirty="0"/>
              <a:t>(mostly written evidence)</a:t>
            </a:r>
          </a:p>
          <a:p>
            <a:pPr marL="514350" indent="-514350" algn="l">
              <a:buFont typeface="+mj-lt"/>
              <a:buAutoNum type="arabicPeriod"/>
            </a:pPr>
            <a:r>
              <a:rPr lang="en-US" sz="2800" dirty="0"/>
              <a:t>assembled rather arbitrarily </a:t>
            </a:r>
          </a:p>
          <a:p>
            <a:pPr marL="514350" indent="-514350" algn="l">
              <a:buFont typeface="+mj-lt"/>
              <a:buAutoNum type="arabicPeriod"/>
            </a:pPr>
            <a:r>
              <a:rPr lang="en-US" sz="2800" dirty="0"/>
              <a:t>therefore unstructured, </a:t>
            </a:r>
          </a:p>
          <a:p>
            <a:pPr marL="514350" indent="-514350" algn="l">
              <a:buFont typeface="+mj-lt"/>
              <a:buAutoNum type="arabicPeriod"/>
            </a:pPr>
            <a:r>
              <a:rPr lang="en-US" sz="2800" dirty="0"/>
              <a:t>unbalanced, and</a:t>
            </a:r>
          </a:p>
          <a:p>
            <a:pPr marL="514350" indent="-514350" algn="l">
              <a:buFont typeface="+mj-lt"/>
              <a:buAutoNum type="arabicPeriod"/>
            </a:pPr>
            <a:r>
              <a:rPr lang="en-US" sz="2800" dirty="0"/>
              <a:t>not representative.</a:t>
            </a:r>
          </a:p>
          <a:p>
            <a:pPr marL="514350" indent="-514350" algn="l">
              <a:buFont typeface="+mj-lt"/>
              <a:buAutoNum type="arabicPeriod"/>
            </a:pPr>
            <a:r>
              <a:rPr lang="en-US" sz="2800" dirty="0"/>
              <a:t>serves as an archive</a:t>
            </a:r>
            <a:r>
              <a:rPr lang="de-DE" sz="2800" dirty="0"/>
              <a:t> </a:t>
            </a:r>
          </a:p>
        </p:txBody>
      </p:sp>
      <p:sp>
        <p:nvSpPr>
          <p:cNvPr id="12" name="Inhaltsplatzhalter 2">
            <a:extLst>
              <a:ext uri="{FF2B5EF4-FFF2-40B4-BE49-F238E27FC236}">
                <a16:creationId xmlns:a16="http://schemas.microsoft.com/office/drawing/2014/main" id="{57CD77F1-E3C5-43A7-B8B2-051783CBBDA9}"/>
              </a:ext>
            </a:extLst>
          </p:cNvPr>
          <p:cNvSpPr txBox="1">
            <a:spLocks/>
          </p:cNvSpPr>
          <p:nvPr/>
        </p:nvSpPr>
        <p:spPr>
          <a:xfrm>
            <a:off x="6483564" y="1504215"/>
            <a:ext cx="5008064" cy="4352538"/>
          </a:xfrm>
          <a:prstGeom prst="rect">
            <a:avLst/>
          </a:prstGeom>
          <a:solidFill>
            <a:srgbClr val="05A5E2"/>
          </a:solidFill>
          <a:effectLst>
            <a:outerShdw blurRad="50800" dist="38100" dir="2700000" algn="tl" rotWithShape="0">
              <a:prstClr val="black">
                <a:alpha val="40000"/>
              </a:prstClr>
            </a:outerShdw>
          </a:effectLst>
          <a:scene3d>
            <a:camera prst="orthographicFront"/>
            <a:lightRig rig="threePt" dir="t"/>
          </a:scene3d>
          <a:sp3d>
            <a:bevelT w="101600" prst="riblet"/>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600" b="1" dirty="0">
                <a:solidFill>
                  <a:schemeClr val="bg1"/>
                </a:solidFill>
              </a:rPr>
              <a:t>corpus (pl. –</a:t>
            </a:r>
            <a:r>
              <a:rPr lang="en-GB" sz="3600" b="1" dirty="0" err="1">
                <a:solidFill>
                  <a:schemeClr val="bg1"/>
                </a:solidFill>
              </a:rPr>
              <a:t>ora</a:t>
            </a:r>
            <a:r>
              <a:rPr lang="en-GB" sz="3600" b="1" dirty="0">
                <a:solidFill>
                  <a:schemeClr val="bg1"/>
                </a:solidFill>
              </a:rPr>
              <a:t>)</a:t>
            </a:r>
          </a:p>
          <a:p>
            <a:pPr marL="514350" indent="-514350">
              <a:buFont typeface="+mj-lt"/>
              <a:buAutoNum type="arabicPeriod"/>
            </a:pPr>
            <a:r>
              <a:rPr lang="en-GB" dirty="0">
                <a:solidFill>
                  <a:schemeClr val="bg1"/>
                </a:solidFill>
              </a:rPr>
              <a:t>a collection of objects</a:t>
            </a:r>
          </a:p>
          <a:p>
            <a:pPr marL="514350" indent="-514350">
              <a:buFont typeface="+mj-lt"/>
              <a:buAutoNum type="arabicPeriod"/>
            </a:pPr>
            <a:r>
              <a:rPr lang="en-GB" dirty="0">
                <a:solidFill>
                  <a:schemeClr val="bg1"/>
                </a:solidFill>
              </a:rPr>
              <a:t>(mostly written evidence)</a:t>
            </a:r>
          </a:p>
          <a:p>
            <a:pPr marL="514350" indent="-514350">
              <a:buFont typeface="+mj-lt"/>
              <a:buAutoNum type="arabicPeriod"/>
            </a:pPr>
            <a:r>
              <a:rPr lang="en-GB" dirty="0">
                <a:solidFill>
                  <a:schemeClr val="bg1"/>
                </a:solidFill>
              </a:rPr>
              <a:t>assembled on purpose</a:t>
            </a:r>
          </a:p>
          <a:p>
            <a:pPr marL="514350" indent="-514350">
              <a:buFont typeface="+mj-lt"/>
              <a:buAutoNum type="arabicPeriod"/>
            </a:pPr>
            <a:r>
              <a:rPr lang="en-GB" dirty="0">
                <a:solidFill>
                  <a:schemeClr val="bg1"/>
                </a:solidFill>
              </a:rPr>
              <a:t>to be structured</a:t>
            </a:r>
          </a:p>
          <a:p>
            <a:pPr marL="514350" indent="-514350">
              <a:buFont typeface="+mj-lt"/>
              <a:buAutoNum type="arabicPeriod"/>
            </a:pPr>
            <a:r>
              <a:rPr lang="en-GB" dirty="0">
                <a:solidFill>
                  <a:schemeClr val="bg1"/>
                </a:solidFill>
              </a:rPr>
              <a:t>balanced accord. to criteria</a:t>
            </a:r>
          </a:p>
          <a:p>
            <a:pPr marL="514350" indent="-514350">
              <a:buFont typeface="+mj-lt"/>
              <a:buAutoNum type="arabicPeriod"/>
            </a:pPr>
            <a:r>
              <a:rPr lang="en-GB" dirty="0">
                <a:solidFill>
                  <a:schemeClr val="bg1"/>
                </a:solidFill>
              </a:rPr>
              <a:t>aims at representativeness</a:t>
            </a:r>
          </a:p>
          <a:p>
            <a:pPr marL="514350" indent="-514350">
              <a:buFont typeface="+mj-lt"/>
              <a:buAutoNum type="arabicPeriod"/>
            </a:pPr>
            <a:r>
              <a:rPr lang="en-GB" dirty="0">
                <a:solidFill>
                  <a:schemeClr val="bg1"/>
                </a:solidFill>
              </a:rPr>
              <a:t>serves as object of research</a:t>
            </a:r>
          </a:p>
        </p:txBody>
      </p:sp>
    </p:spTree>
    <p:extLst>
      <p:ext uri="{BB962C8B-B14F-4D97-AF65-F5344CB8AC3E}">
        <p14:creationId xmlns:p14="http://schemas.microsoft.com/office/powerpoint/2010/main" val="597613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Inhaltsplatzhalter 7">
            <a:extLst>
              <a:ext uri="{FF2B5EF4-FFF2-40B4-BE49-F238E27FC236}">
                <a16:creationId xmlns:a16="http://schemas.microsoft.com/office/drawing/2014/main" id="{303D2A37-975E-B80C-0F50-59106F800064}"/>
              </a:ext>
            </a:extLst>
          </p:cNvPr>
          <p:cNvSpPr>
            <a:spLocks noGrp="1"/>
          </p:cNvSpPr>
          <p:nvPr>
            <p:ph idx="1"/>
          </p:nvPr>
        </p:nvSpPr>
        <p:spPr bwMode="auto">
          <a:xfrm>
            <a:off x="1199456" y="764704"/>
            <a:ext cx="8928992" cy="792088"/>
          </a:xfrm>
        </p:spPr>
        <p:txBody>
          <a:bodyPr/>
          <a:lstStyle/>
          <a:p>
            <a:pPr marL="0" indent="0">
              <a:buNone/>
              <a:defRPr/>
            </a:pPr>
            <a:endParaRPr lang="de-DE" dirty="0"/>
          </a:p>
          <a:p>
            <a:pPr marL="0" indent="0">
              <a:buNone/>
              <a:defRPr/>
            </a:pPr>
            <a:endParaRPr lang="de-DE" dirty="0"/>
          </a:p>
        </p:txBody>
      </p:sp>
      <p:sp>
        <p:nvSpPr>
          <p:cNvPr id="3" name="Inhaltsplatzhalter 7">
            <a:extLst>
              <a:ext uri="{FF2B5EF4-FFF2-40B4-BE49-F238E27FC236}">
                <a16:creationId xmlns:a16="http://schemas.microsoft.com/office/drawing/2014/main" id="{B2E27D5D-D0BD-99D3-066C-4D3180595C3D}"/>
              </a:ext>
            </a:extLst>
          </p:cNvPr>
          <p:cNvSpPr txBox="1">
            <a:spLocks/>
          </p:cNvSpPr>
          <p:nvPr/>
        </p:nvSpPr>
        <p:spPr bwMode="auto">
          <a:xfrm>
            <a:off x="1220832" y="1916832"/>
            <a:ext cx="8928992" cy="792088"/>
          </a:xfrm>
          <a:prstGeom prst="rect">
            <a:avLst/>
          </a:prstGeom>
        </p:spPr>
        <p:txBody>
          <a:bodyPr vert="horz" lIns="91440" tIns="45720" rIns="91440" bIns="45720" rtlCol="0">
            <a:normAutofit/>
          </a:bodyPr>
          <a:lstStyle>
            <a:lvl1pPr marL="228594" indent="-228594" algn="l" defTabSz="914377">
              <a:lnSpc>
                <a:spcPct val="90000"/>
              </a:lnSpc>
              <a:spcBef>
                <a:spcPts val="1000"/>
              </a:spcBef>
              <a:buFont typeface="Arial"/>
              <a:buChar char="•"/>
              <a:defRPr sz="3200">
                <a:solidFill>
                  <a:schemeClr val="tx1"/>
                </a:solidFill>
                <a:latin typeface="+mn-lt"/>
                <a:ea typeface="+mn-ea"/>
                <a:cs typeface="+mn-cs"/>
              </a:defRPr>
            </a:lvl1pPr>
            <a:lvl2pPr marL="685783" indent="-228594" algn="l" defTabSz="914377">
              <a:lnSpc>
                <a:spcPct val="90000"/>
              </a:lnSpc>
              <a:spcBef>
                <a:spcPts val="500"/>
              </a:spcBef>
              <a:buFont typeface="Arial"/>
              <a:buChar char="•"/>
              <a:defRPr sz="2800">
                <a:solidFill>
                  <a:schemeClr val="tx1"/>
                </a:solidFill>
                <a:latin typeface="+mn-lt"/>
                <a:ea typeface="+mn-ea"/>
                <a:cs typeface="+mn-cs"/>
              </a:defRPr>
            </a:lvl2pPr>
            <a:lvl3pPr marL="1142971" indent="-228594" algn="l" defTabSz="914377">
              <a:lnSpc>
                <a:spcPct val="90000"/>
              </a:lnSpc>
              <a:spcBef>
                <a:spcPts val="500"/>
              </a:spcBef>
              <a:buFont typeface="Arial"/>
              <a:buChar char="•"/>
              <a:defRPr sz="2400">
                <a:solidFill>
                  <a:schemeClr val="tx1"/>
                </a:solidFill>
                <a:latin typeface="+mn-lt"/>
                <a:ea typeface="+mn-ea"/>
                <a:cs typeface="+mn-cs"/>
              </a:defRPr>
            </a:lvl3pPr>
            <a:lvl4pPr marL="1600160" indent="-228594" algn="l" defTabSz="914377">
              <a:lnSpc>
                <a:spcPct val="90000"/>
              </a:lnSpc>
              <a:spcBef>
                <a:spcPts val="500"/>
              </a:spcBef>
              <a:buFont typeface="Arial"/>
              <a:buChar char="•"/>
              <a:defRPr sz="2000">
                <a:solidFill>
                  <a:schemeClr val="tx1"/>
                </a:solidFill>
                <a:latin typeface="+mn-lt"/>
                <a:ea typeface="+mn-ea"/>
                <a:cs typeface="+mn-cs"/>
              </a:defRPr>
            </a:lvl4pPr>
            <a:lvl5pPr marL="2057349" indent="-228594" algn="l" defTabSz="914377">
              <a:lnSpc>
                <a:spcPct val="90000"/>
              </a:lnSpc>
              <a:spcBef>
                <a:spcPts val="500"/>
              </a:spcBef>
              <a:buFont typeface="Arial"/>
              <a:buChar char="•"/>
              <a:defRPr sz="2000">
                <a:solidFill>
                  <a:schemeClr val="tx1"/>
                </a:solidFill>
                <a:latin typeface="+mn-lt"/>
                <a:ea typeface="+mn-ea"/>
                <a:cs typeface="+mn-cs"/>
              </a:defRPr>
            </a:lvl5pPr>
            <a:lvl6pPr marL="2514536" indent="-228594" algn="l" defTabSz="914377">
              <a:lnSpc>
                <a:spcPct val="90000"/>
              </a:lnSpc>
              <a:spcBef>
                <a:spcPts val="500"/>
              </a:spcBef>
              <a:buFont typeface="Arial"/>
              <a:buChar char="•"/>
              <a:defRPr sz="2000">
                <a:solidFill>
                  <a:schemeClr val="tx1"/>
                </a:solidFill>
                <a:latin typeface="+mn-lt"/>
                <a:ea typeface="+mn-ea"/>
                <a:cs typeface="+mn-cs"/>
              </a:defRPr>
            </a:lvl6pPr>
            <a:lvl7pPr marL="2971726" indent="-228594" algn="l" defTabSz="914377">
              <a:lnSpc>
                <a:spcPct val="90000"/>
              </a:lnSpc>
              <a:spcBef>
                <a:spcPts val="500"/>
              </a:spcBef>
              <a:buFont typeface="Arial"/>
              <a:buChar char="•"/>
              <a:defRPr sz="2000">
                <a:solidFill>
                  <a:schemeClr val="tx1"/>
                </a:solidFill>
                <a:latin typeface="+mn-lt"/>
                <a:ea typeface="+mn-ea"/>
                <a:cs typeface="+mn-cs"/>
              </a:defRPr>
            </a:lvl7pPr>
            <a:lvl8pPr marL="3428914" indent="-228594" algn="l" defTabSz="914377">
              <a:lnSpc>
                <a:spcPct val="90000"/>
              </a:lnSpc>
              <a:spcBef>
                <a:spcPts val="500"/>
              </a:spcBef>
              <a:buFont typeface="Arial"/>
              <a:buChar char="•"/>
              <a:defRPr sz="2000">
                <a:solidFill>
                  <a:schemeClr val="tx1"/>
                </a:solidFill>
                <a:latin typeface="+mn-lt"/>
                <a:ea typeface="+mn-ea"/>
                <a:cs typeface="+mn-cs"/>
              </a:defRPr>
            </a:lvl8pPr>
            <a:lvl9pPr marL="3886103" indent="-228594" algn="l" defTabSz="914377">
              <a:lnSpc>
                <a:spcPct val="90000"/>
              </a:lnSpc>
              <a:spcBef>
                <a:spcPts val="500"/>
              </a:spcBef>
              <a:buFont typeface="Arial"/>
              <a:buChar char="•"/>
              <a:defRPr sz="2000">
                <a:solidFill>
                  <a:schemeClr val="tx1"/>
                </a:solidFill>
                <a:latin typeface="+mn-lt"/>
                <a:ea typeface="+mn-ea"/>
                <a:cs typeface="+mn-cs"/>
              </a:defRPr>
            </a:lvl9pPr>
          </a:lstStyle>
          <a:p>
            <a:pPr marL="0" indent="0">
              <a:buFont typeface="Arial"/>
              <a:buNone/>
              <a:defRPr/>
            </a:pPr>
            <a:endParaRPr lang="de-DE" dirty="0"/>
          </a:p>
        </p:txBody>
      </p:sp>
      <p:sp>
        <p:nvSpPr>
          <p:cNvPr id="7" name="Textfeld 6">
            <a:extLst>
              <a:ext uri="{FF2B5EF4-FFF2-40B4-BE49-F238E27FC236}">
                <a16:creationId xmlns:a16="http://schemas.microsoft.com/office/drawing/2014/main" id="{F31287F3-803C-9E7A-7996-3DC2E8428D40}"/>
              </a:ext>
            </a:extLst>
          </p:cNvPr>
          <p:cNvSpPr txBox="1"/>
          <p:nvPr/>
        </p:nvSpPr>
        <p:spPr>
          <a:xfrm>
            <a:off x="1001108" y="123019"/>
            <a:ext cx="9991435" cy="954107"/>
          </a:xfrm>
          <a:prstGeom prst="rect">
            <a:avLst/>
          </a:prstGeom>
          <a:noFill/>
        </p:spPr>
        <p:txBody>
          <a:bodyPr wrap="square" rtlCol="0">
            <a:spAutoFit/>
          </a:bodyPr>
          <a:lstStyle/>
          <a:p>
            <a:r>
              <a:rPr lang="de-DE" sz="2800" dirty="0"/>
              <a:t>The </a:t>
            </a:r>
            <a:r>
              <a:rPr lang="de-DE" sz="2800" dirty="0" err="1"/>
              <a:t>constitution</a:t>
            </a:r>
            <a:r>
              <a:rPr lang="de-DE" sz="2800" dirty="0"/>
              <a:t> </a:t>
            </a:r>
            <a:r>
              <a:rPr lang="de-DE" sz="2800" dirty="0" err="1"/>
              <a:t>of</a:t>
            </a:r>
            <a:r>
              <a:rPr lang="de-DE" sz="2800" dirty="0"/>
              <a:t> </a:t>
            </a:r>
            <a:r>
              <a:rPr lang="de-DE" sz="2800" dirty="0" err="1"/>
              <a:t>the</a:t>
            </a:r>
            <a:r>
              <a:rPr lang="de-DE" sz="2800" dirty="0"/>
              <a:t> </a:t>
            </a:r>
            <a:r>
              <a:rPr lang="de-DE" sz="2800" dirty="0" err="1"/>
              <a:t>hospitality</a:t>
            </a:r>
            <a:r>
              <a:rPr lang="de-DE" sz="2800" dirty="0"/>
              <a:t> </a:t>
            </a:r>
            <a:r>
              <a:rPr lang="de-DE" sz="2800" dirty="0" err="1"/>
              <a:t>corpus</a:t>
            </a:r>
            <a:r>
              <a:rPr lang="de-DE" sz="2800" dirty="0"/>
              <a:t> in total: 482 </a:t>
            </a:r>
            <a:r>
              <a:rPr lang="de-DE" sz="2800" dirty="0" err="1"/>
              <a:t>works</a:t>
            </a:r>
            <a:r>
              <a:rPr lang="de-DE" sz="2800" dirty="0"/>
              <a:t> </a:t>
            </a:r>
            <a:r>
              <a:rPr lang="de-DE" sz="2800" dirty="0" err="1"/>
              <a:t>by</a:t>
            </a:r>
            <a:r>
              <a:rPr lang="de-DE" sz="2800" dirty="0"/>
              <a:t> 351 </a:t>
            </a:r>
            <a:r>
              <a:rPr lang="de-DE" sz="2800" dirty="0" err="1"/>
              <a:t>authors</a:t>
            </a:r>
            <a:r>
              <a:rPr lang="de-DE" sz="2800" dirty="0"/>
              <a:t> </a:t>
            </a:r>
            <a:r>
              <a:rPr lang="de-DE" sz="2800" dirty="0" err="1"/>
              <a:t>with</a:t>
            </a:r>
            <a:r>
              <a:rPr lang="de-DE" sz="2800" dirty="0"/>
              <a:t> ca. 12 </a:t>
            </a:r>
            <a:r>
              <a:rPr lang="de-DE" sz="2800" dirty="0" err="1"/>
              <a:t>millions</a:t>
            </a:r>
            <a:r>
              <a:rPr lang="de-DE" sz="2800" dirty="0"/>
              <a:t> </a:t>
            </a:r>
            <a:r>
              <a:rPr lang="de-DE" sz="2800" dirty="0" err="1"/>
              <a:t>words</a:t>
            </a:r>
            <a:endParaRPr lang="de-DE" sz="2800" dirty="0"/>
          </a:p>
        </p:txBody>
      </p:sp>
      <p:graphicFrame>
        <p:nvGraphicFramePr>
          <p:cNvPr id="4" name="Diagramm 4">
            <a:extLst>
              <a:ext uri="{FF2B5EF4-FFF2-40B4-BE49-F238E27FC236}">
                <a16:creationId xmlns:a16="http://schemas.microsoft.com/office/drawing/2014/main" id="{B4A6D302-6EEA-4559-8261-EA0699E97743}"/>
              </a:ext>
            </a:extLst>
          </p:cNvPr>
          <p:cNvGraphicFramePr>
            <a:graphicFrameLocks/>
          </p:cNvGraphicFramePr>
          <p:nvPr>
            <p:extLst>
              <p:ext uri="{D42A27DB-BD31-4B8C-83A1-F6EECF244321}">
                <p14:modId xmlns:p14="http://schemas.microsoft.com/office/powerpoint/2010/main" val="4129541267"/>
              </p:ext>
            </p:extLst>
          </p:nvPr>
        </p:nvGraphicFramePr>
        <p:xfrm>
          <a:off x="654050" y="1077126"/>
          <a:ext cx="11017249" cy="55903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16558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440E0-65FE-6434-163F-1B7295F5E3E6}"/>
            </a:ext>
          </a:extLst>
        </p:cNvPr>
        <p:cNvGrpSpPr/>
        <p:nvPr/>
      </p:nvGrpSpPr>
      <p:grpSpPr>
        <a:xfrm>
          <a:off x="0" y="0"/>
          <a:ext cx="0" cy="0"/>
          <a:chOff x="0" y="0"/>
          <a:chExt cx="0" cy="0"/>
        </a:xfrm>
      </p:grpSpPr>
      <p:sp>
        <p:nvSpPr>
          <p:cNvPr id="4" name="Titel 1">
            <a:extLst>
              <a:ext uri="{FF2B5EF4-FFF2-40B4-BE49-F238E27FC236}">
                <a16:creationId xmlns:a16="http://schemas.microsoft.com/office/drawing/2014/main" id="{8CAA2E9D-01A4-1250-E13C-AF3378247E70}"/>
              </a:ext>
            </a:extLst>
          </p:cNvPr>
          <p:cNvSpPr txBox="1">
            <a:spLocks/>
          </p:cNvSpPr>
          <p:nvPr/>
        </p:nvSpPr>
        <p:spPr>
          <a:xfrm>
            <a:off x="625764" y="55282"/>
            <a:ext cx="10515600" cy="6189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dirty="0"/>
              <a:t>Using the tool </a:t>
            </a:r>
            <a:r>
              <a:rPr lang="en-GB" sz="2800" i="1" dirty="0" err="1"/>
              <a:t>AntConc</a:t>
            </a:r>
            <a:r>
              <a:rPr lang="en-GB" sz="2800" dirty="0"/>
              <a:t> for Text Analysis</a:t>
            </a:r>
          </a:p>
        </p:txBody>
      </p:sp>
      <p:pic>
        <p:nvPicPr>
          <p:cNvPr id="6" name="Picture 5">
            <a:extLst>
              <a:ext uri="{FF2B5EF4-FFF2-40B4-BE49-F238E27FC236}">
                <a16:creationId xmlns:a16="http://schemas.microsoft.com/office/drawing/2014/main" id="{FCB32974-0E34-5BA6-2EB3-9C794D0B7B47}"/>
              </a:ext>
            </a:extLst>
          </p:cNvPr>
          <p:cNvPicPr>
            <a:picLocks noChangeAspect="1"/>
          </p:cNvPicPr>
          <p:nvPr/>
        </p:nvPicPr>
        <p:blipFill>
          <a:blip r:embed="rId3"/>
          <a:stretch>
            <a:fillRect/>
          </a:stretch>
        </p:blipFill>
        <p:spPr>
          <a:xfrm>
            <a:off x="625764" y="674256"/>
            <a:ext cx="11509852" cy="6022108"/>
          </a:xfrm>
          <a:prstGeom prst="rect">
            <a:avLst/>
          </a:prstGeom>
        </p:spPr>
      </p:pic>
      <p:sp>
        <p:nvSpPr>
          <p:cNvPr id="3" name="TextBox 2">
            <a:extLst>
              <a:ext uri="{FF2B5EF4-FFF2-40B4-BE49-F238E27FC236}">
                <a16:creationId xmlns:a16="http://schemas.microsoft.com/office/drawing/2014/main" id="{80A0D9A1-CD9D-6812-CFE3-71122A0CA424}"/>
              </a:ext>
            </a:extLst>
          </p:cNvPr>
          <p:cNvSpPr txBox="1"/>
          <p:nvPr/>
        </p:nvSpPr>
        <p:spPr>
          <a:xfrm>
            <a:off x="6041140" y="6327032"/>
            <a:ext cx="6094476" cy="369332"/>
          </a:xfrm>
          <a:prstGeom prst="rect">
            <a:avLst/>
          </a:prstGeom>
          <a:noFill/>
        </p:spPr>
        <p:txBody>
          <a:bodyPr wrap="square">
            <a:spAutoFit/>
          </a:bodyPr>
          <a:lstStyle/>
          <a:p>
            <a:r>
              <a:rPr lang="de-DE" dirty="0"/>
              <a:t>https://www.laurenceanthony.net/software/antconc/</a:t>
            </a:r>
          </a:p>
        </p:txBody>
      </p:sp>
    </p:spTree>
    <p:extLst>
      <p:ext uri="{BB962C8B-B14F-4D97-AF65-F5344CB8AC3E}">
        <p14:creationId xmlns:p14="http://schemas.microsoft.com/office/powerpoint/2010/main" val="3238025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Inhaltsplatzhalter 7">
            <a:extLst>
              <a:ext uri="{FF2B5EF4-FFF2-40B4-BE49-F238E27FC236}">
                <a16:creationId xmlns:a16="http://schemas.microsoft.com/office/drawing/2014/main" id="{303D2A37-975E-B80C-0F50-59106F800064}"/>
              </a:ext>
            </a:extLst>
          </p:cNvPr>
          <p:cNvSpPr>
            <a:spLocks noGrp="1"/>
          </p:cNvSpPr>
          <p:nvPr>
            <p:ph idx="1"/>
          </p:nvPr>
        </p:nvSpPr>
        <p:spPr bwMode="auto">
          <a:xfrm>
            <a:off x="1199456" y="764704"/>
            <a:ext cx="8928992" cy="792088"/>
          </a:xfrm>
        </p:spPr>
        <p:txBody>
          <a:bodyPr/>
          <a:lstStyle/>
          <a:p>
            <a:pPr marL="0" indent="0">
              <a:buNone/>
              <a:defRPr/>
            </a:pPr>
            <a:endParaRPr lang="de-DE" dirty="0"/>
          </a:p>
          <a:p>
            <a:pPr marL="0" indent="0">
              <a:buNone/>
              <a:defRPr/>
            </a:pPr>
            <a:endParaRPr lang="de-DE" dirty="0"/>
          </a:p>
        </p:txBody>
      </p:sp>
      <p:sp>
        <p:nvSpPr>
          <p:cNvPr id="3" name="Inhaltsplatzhalter 7">
            <a:extLst>
              <a:ext uri="{FF2B5EF4-FFF2-40B4-BE49-F238E27FC236}">
                <a16:creationId xmlns:a16="http://schemas.microsoft.com/office/drawing/2014/main" id="{B2E27D5D-D0BD-99D3-066C-4D3180595C3D}"/>
              </a:ext>
            </a:extLst>
          </p:cNvPr>
          <p:cNvSpPr txBox="1">
            <a:spLocks/>
          </p:cNvSpPr>
          <p:nvPr/>
        </p:nvSpPr>
        <p:spPr bwMode="auto">
          <a:xfrm>
            <a:off x="1220832" y="1916832"/>
            <a:ext cx="8928992" cy="792088"/>
          </a:xfrm>
          <a:prstGeom prst="rect">
            <a:avLst/>
          </a:prstGeom>
        </p:spPr>
        <p:txBody>
          <a:bodyPr vert="horz" lIns="91440" tIns="45720" rIns="91440" bIns="45720" rtlCol="0">
            <a:normAutofit/>
          </a:bodyPr>
          <a:lstStyle>
            <a:lvl1pPr marL="228594" indent="-228594" algn="l" defTabSz="914377">
              <a:lnSpc>
                <a:spcPct val="90000"/>
              </a:lnSpc>
              <a:spcBef>
                <a:spcPts val="1000"/>
              </a:spcBef>
              <a:buFont typeface="Arial"/>
              <a:buChar char="•"/>
              <a:defRPr sz="3200">
                <a:solidFill>
                  <a:schemeClr val="tx1"/>
                </a:solidFill>
                <a:latin typeface="+mn-lt"/>
                <a:ea typeface="+mn-ea"/>
                <a:cs typeface="+mn-cs"/>
              </a:defRPr>
            </a:lvl1pPr>
            <a:lvl2pPr marL="685783" indent="-228594" algn="l" defTabSz="914377">
              <a:lnSpc>
                <a:spcPct val="90000"/>
              </a:lnSpc>
              <a:spcBef>
                <a:spcPts val="500"/>
              </a:spcBef>
              <a:buFont typeface="Arial"/>
              <a:buChar char="•"/>
              <a:defRPr sz="2800">
                <a:solidFill>
                  <a:schemeClr val="tx1"/>
                </a:solidFill>
                <a:latin typeface="+mn-lt"/>
                <a:ea typeface="+mn-ea"/>
                <a:cs typeface="+mn-cs"/>
              </a:defRPr>
            </a:lvl2pPr>
            <a:lvl3pPr marL="1142971" indent="-228594" algn="l" defTabSz="914377">
              <a:lnSpc>
                <a:spcPct val="90000"/>
              </a:lnSpc>
              <a:spcBef>
                <a:spcPts val="500"/>
              </a:spcBef>
              <a:buFont typeface="Arial"/>
              <a:buChar char="•"/>
              <a:defRPr sz="2400">
                <a:solidFill>
                  <a:schemeClr val="tx1"/>
                </a:solidFill>
                <a:latin typeface="+mn-lt"/>
                <a:ea typeface="+mn-ea"/>
                <a:cs typeface="+mn-cs"/>
              </a:defRPr>
            </a:lvl3pPr>
            <a:lvl4pPr marL="1600160" indent="-228594" algn="l" defTabSz="914377">
              <a:lnSpc>
                <a:spcPct val="90000"/>
              </a:lnSpc>
              <a:spcBef>
                <a:spcPts val="500"/>
              </a:spcBef>
              <a:buFont typeface="Arial"/>
              <a:buChar char="•"/>
              <a:defRPr sz="2000">
                <a:solidFill>
                  <a:schemeClr val="tx1"/>
                </a:solidFill>
                <a:latin typeface="+mn-lt"/>
                <a:ea typeface="+mn-ea"/>
                <a:cs typeface="+mn-cs"/>
              </a:defRPr>
            </a:lvl4pPr>
            <a:lvl5pPr marL="2057349" indent="-228594" algn="l" defTabSz="914377">
              <a:lnSpc>
                <a:spcPct val="90000"/>
              </a:lnSpc>
              <a:spcBef>
                <a:spcPts val="500"/>
              </a:spcBef>
              <a:buFont typeface="Arial"/>
              <a:buChar char="•"/>
              <a:defRPr sz="2000">
                <a:solidFill>
                  <a:schemeClr val="tx1"/>
                </a:solidFill>
                <a:latin typeface="+mn-lt"/>
                <a:ea typeface="+mn-ea"/>
                <a:cs typeface="+mn-cs"/>
              </a:defRPr>
            </a:lvl5pPr>
            <a:lvl6pPr marL="2514536" indent="-228594" algn="l" defTabSz="914377">
              <a:lnSpc>
                <a:spcPct val="90000"/>
              </a:lnSpc>
              <a:spcBef>
                <a:spcPts val="500"/>
              </a:spcBef>
              <a:buFont typeface="Arial"/>
              <a:buChar char="•"/>
              <a:defRPr sz="2000">
                <a:solidFill>
                  <a:schemeClr val="tx1"/>
                </a:solidFill>
                <a:latin typeface="+mn-lt"/>
                <a:ea typeface="+mn-ea"/>
                <a:cs typeface="+mn-cs"/>
              </a:defRPr>
            </a:lvl6pPr>
            <a:lvl7pPr marL="2971726" indent="-228594" algn="l" defTabSz="914377">
              <a:lnSpc>
                <a:spcPct val="90000"/>
              </a:lnSpc>
              <a:spcBef>
                <a:spcPts val="500"/>
              </a:spcBef>
              <a:buFont typeface="Arial"/>
              <a:buChar char="•"/>
              <a:defRPr sz="2000">
                <a:solidFill>
                  <a:schemeClr val="tx1"/>
                </a:solidFill>
                <a:latin typeface="+mn-lt"/>
                <a:ea typeface="+mn-ea"/>
                <a:cs typeface="+mn-cs"/>
              </a:defRPr>
            </a:lvl7pPr>
            <a:lvl8pPr marL="3428914" indent="-228594" algn="l" defTabSz="914377">
              <a:lnSpc>
                <a:spcPct val="90000"/>
              </a:lnSpc>
              <a:spcBef>
                <a:spcPts val="500"/>
              </a:spcBef>
              <a:buFont typeface="Arial"/>
              <a:buChar char="•"/>
              <a:defRPr sz="2000">
                <a:solidFill>
                  <a:schemeClr val="tx1"/>
                </a:solidFill>
                <a:latin typeface="+mn-lt"/>
                <a:ea typeface="+mn-ea"/>
                <a:cs typeface="+mn-cs"/>
              </a:defRPr>
            </a:lvl8pPr>
            <a:lvl9pPr marL="3886103" indent="-228594" algn="l" defTabSz="914377">
              <a:lnSpc>
                <a:spcPct val="90000"/>
              </a:lnSpc>
              <a:spcBef>
                <a:spcPts val="500"/>
              </a:spcBef>
              <a:buFont typeface="Arial"/>
              <a:buChar char="•"/>
              <a:defRPr sz="2000">
                <a:solidFill>
                  <a:schemeClr val="tx1"/>
                </a:solidFill>
                <a:latin typeface="+mn-lt"/>
                <a:ea typeface="+mn-ea"/>
                <a:cs typeface="+mn-cs"/>
              </a:defRPr>
            </a:lvl9pPr>
          </a:lstStyle>
          <a:p>
            <a:pPr marL="0" indent="0">
              <a:buFont typeface="Arial"/>
              <a:buNone/>
              <a:defRPr/>
            </a:pPr>
            <a:endParaRPr lang="de-DE" dirty="0"/>
          </a:p>
        </p:txBody>
      </p:sp>
      <p:sp>
        <p:nvSpPr>
          <p:cNvPr id="4" name="Textfeld 6">
            <a:extLst>
              <a:ext uri="{FF2B5EF4-FFF2-40B4-BE49-F238E27FC236}">
                <a16:creationId xmlns:a16="http://schemas.microsoft.com/office/drawing/2014/main" id="{AF179321-BE1E-F597-5B9E-4630A1EEED70}"/>
              </a:ext>
            </a:extLst>
          </p:cNvPr>
          <p:cNvSpPr txBox="1"/>
          <p:nvPr/>
        </p:nvSpPr>
        <p:spPr bwMode="auto">
          <a:xfrm>
            <a:off x="822797" y="206641"/>
            <a:ext cx="10709399" cy="954107"/>
          </a:xfrm>
          <a:prstGeom prst="rect">
            <a:avLst/>
          </a:prstGeom>
          <a:noFill/>
        </p:spPr>
        <p:txBody>
          <a:bodyPr wrap="square" rtlCol="0">
            <a:spAutoFit/>
          </a:bodyPr>
          <a:lstStyle/>
          <a:p>
            <a:r>
              <a:rPr lang="de-DE" sz="2800" i="1" dirty="0"/>
              <a:t>Hospitalitas</a:t>
            </a:r>
            <a:r>
              <a:rPr lang="de-DE" sz="2800" dirty="0"/>
              <a:t> </a:t>
            </a:r>
            <a:r>
              <a:rPr lang="de-DE" sz="2800" dirty="0" err="1"/>
              <a:t>appears</a:t>
            </a:r>
            <a:r>
              <a:rPr lang="de-DE" sz="2800" dirty="0"/>
              <a:t> </a:t>
            </a:r>
            <a:r>
              <a:rPr lang="de-DE" sz="2800" dirty="0" err="1"/>
              <a:t>only</a:t>
            </a:r>
            <a:r>
              <a:rPr lang="de-DE" sz="2800" dirty="0"/>
              <a:t> 196 </a:t>
            </a:r>
            <a:r>
              <a:rPr lang="de-DE" sz="2800" dirty="0" err="1"/>
              <a:t>times</a:t>
            </a:r>
            <a:r>
              <a:rPr lang="de-DE" sz="2800" dirty="0"/>
              <a:t> in </a:t>
            </a:r>
            <a:r>
              <a:rPr lang="de-DE" sz="2800" dirty="0" err="1"/>
              <a:t>the</a:t>
            </a:r>
            <a:r>
              <a:rPr lang="de-DE" sz="2800" dirty="0"/>
              <a:t> </a:t>
            </a:r>
            <a:r>
              <a:rPr lang="de-DE" sz="2800" dirty="0" err="1"/>
              <a:t>whole</a:t>
            </a:r>
            <a:r>
              <a:rPr lang="de-DE" sz="2800" dirty="0"/>
              <a:t> </a:t>
            </a:r>
            <a:r>
              <a:rPr lang="de-DE" sz="2800" dirty="0" err="1"/>
              <a:t>corpus</a:t>
            </a:r>
            <a:r>
              <a:rPr lang="de-DE" sz="2800" dirty="0"/>
              <a:t>. Higher </a:t>
            </a:r>
            <a:r>
              <a:rPr lang="de-DE" sz="2800" dirty="0" err="1"/>
              <a:t>frequencies</a:t>
            </a:r>
            <a:r>
              <a:rPr lang="de-DE" sz="2800" dirty="0"/>
              <a:t> </a:t>
            </a:r>
            <a:r>
              <a:rPr lang="de-DE" sz="2800" dirty="0" err="1"/>
              <a:t>from</a:t>
            </a:r>
            <a:r>
              <a:rPr lang="de-DE" sz="2800" dirty="0"/>
              <a:t> </a:t>
            </a:r>
            <a:r>
              <a:rPr lang="de-DE" sz="2800" dirty="0" err="1"/>
              <a:t>the</a:t>
            </a:r>
            <a:r>
              <a:rPr lang="de-DE" sz="2800" dirty="0"/>
              <a:t> 12th c. </a:t>
            </a:r>
            <a:r>
              <a:rPr lang="de-DE" sz="2800" dirty="0" err="1"/>
              <a:t>onwards</a:t>
            </a:r>
            <a:r>
              <a:rPr lang="de-DE" sz="2800" dirty="0"/>
              <a:t> </a:t>
            </a:r>
            <a:r>
              <a:rPr lang="de-DE" sz="2800" dirty="0" err="1"/>
              <a:t>to</a:t>
            </a:r>
            <a:r>
              <a:rPr lang="de-DE" sz="2800" dirty="0"/>
              <a:t> </a:t>
            </a:r>
            <a:r>
              <a:rPr lang="de-DE" sz="2800" dirty="0" err="1"/>
              <a:t>the</a:t>
            </a:r>
            <a:r>
              <a:rPr lang="de-DE" sz="2800" dirty="0"/>
              <a:t> end </a:t>
            </a:r>
            <a:r>
              <a:rPr lang="de-DE" sz="2800" dirty="0" err="1"/>
              <a:t>of</a:t>
            </a:r>
            <a:r>
              <a:rPr lang="de-DE" sz="2800" dirty="0"/>
              <a:t> </a:t>
            </a:r>
            <a:r>
              <a:rPr lang="de-DE" sz="2800" dirty="0" err="1"/>
              <a:t>the</a:t>
            </a:r>
            <a:r>
              <a:rPr lang="de-DE" sz="2800" dirty="0"/>
              <a:t> 13th c.</a:t>
            </a:r>
          </a:p>
        </p:txBody>
      </p:sp>
      <p:graphicFrame>
        <p:nvGraphicFramePr>
          <p:cNvPr id="6" name="Diagramm 1">
            <a:extLst>
              <a:ext uri="{FF2B5EF4-FFF2-40B4-BE49-F238E27FC236}">
                <a16:creationId xmlns:a16="http://schemas.microsoft.com/office/drawing/2014/main" id="{E67ECED4-B22B-D43C-361E-840CB34C99B3}"/>
              </a:ext>
            </a:extLst>
          </p:cNvPr>
          <p:cNvGraphicFramePr>
            <a:graphicFrameLocks/>
          </p:cNvGraphicFramePr>
          <p:nvPr>
            <p:extLst>
              <p:ext uri="{D42A27DB-BD31-4B8C-83A1-F6EECF244321}">
                <p14:modId xmlns:p14="http://schemas.microsoft.com/office/powerpoint/2010/main" val="3229934426"/>
              </p:ext>
            </p:extLst>
          </p:nvPr>
        </p:nvGraphicFramePr>
        <p:xfrm>
          <a:off x="580543" y="1159446"/>
          <a:ext cx="10563707" cy="54906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3771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A2101-AC47-BFBD-63FE-061530F15C1F}"/>
            </a:ext>
          </a:extLst>
        </p:cNvPr>
        <p:cNvGrpSpPr/>
        <p:nvPr/>
      </p:nvGrpSpPr>
      <p:grpSpPr>
        <a:xfrm>
          <a:off x="0" y="0"/>
          <a:ext cx="0" cy="0"/>
          <a:chOff x="0" y="0"/>
          <a:chExt cx="0" cy="0"/>
        </a:xfrm>
      </p:grpSpPr>
      <p:graphicFrame>
        <p:nvGraphicFramePr>
          <p:cNvPr id="2" name="Diagramm 9">
            <a:extLst>
              <a:ext uri="{FF2B5EF4-FFF2-40B4-BE49-F238E27FC236}">
                <a16:creationId xmlns:a16="http://schemas.microsoft.com/office/drawing/2014/main" id="{AE954DBB-F51C-C604-BF72-6B2A97B3C601}"/>
              </a:ext>
            </a:extLst>
          </p:cNvPr>
          <p:cNvGraphicFramePr>
            <a:graphicFrameLocks/>
          </p:cNvGraphicFramePr>
          <p:nvPr>
            <p:extLst>
              <p:ext uri="{D42A27DB-BD31-4B8C-83A1-F6EECF244321}">
                <p14:modId xmlns:p14="http://schemas.microsoft.com/office/powerpoint/2010/main" val="1715015232"/>
              </p:ext>
            </p:extLst>
          </p:nvPr>
        </p:nvGraphicFramePr>
        <p:xfrm>
          <a:off x="1183341" y="1204856"/>
          <a:ext cx="9854005" cy="5475643"/>
        </p:xfrm>
        <a:graphic>
          <a:graphicData uri="http://schemas.openxmlformats.org/drawingml/2006/chart">
            <c:chart xmlns:c="http://schemas.openxmlformats.org/drawingml/2006/chart" xmlns:r="http://schemas.openxmlformats.org/officeDocument/2006/relationships" r:id="rId2"/>
          </a:graphicData>
        </a:graphic>
      </p:graphicFrame>
      <p:sp>
        <p:nvSpPr>
          <p:cNvPr id="3" name="Titel 1">
            <a:extLst>
              <a:ext uri="{FF2B5EF4-FFF2-40B4-BE49-F238E27FC236}">
                <a16:creationId xmlns:a16="http://schemas.microsoft.com/office/drawing/2014/main" id="{75DF0B54-61C0-5AEF-99A5-5ACA034B62E9}"/>
              </a:ext>
            </a:extLst>
          </p:cNvPr>
          <p:cNvSpPr txBox="1">
            <a:spLocks/>
          </p:cNvSpPr>
          <p:nvPr/>
        </p:nvSpPr>
        <p:spPr>
          <a:xfrm>
            <a:off x="838199" y="96183"/>
            <a:ext cx="10515600" cy="10181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i="1" dirty="0"/>
              <a:t>Hospitalitas</a:t>
            </a:r>
            <a:r>
              <a:rPr lang="en-GB" sz="2800" dirty="0"/>
              <a:t> was mainly used in its Genitive Singular form, but a change takes place in the 13</a:t>
            </a:r>
            <a:r>
              <a:rPr lang="en-GB" sz="2800" baseline="30000" dirty="0"/>
              <a:t>th</a:t>
            </a:r>
            <a:r>
              <a:rPr lang="en-GB" sz="2800" dirty="0"/>
              <a:t> century</a:t>
            </a:r>
          </a:p>
        </p:txBody>
      </p:sp>
    </p:spTree>
    <p:extLst>
      <p:ext uri="{BB962C8B-B14F-4D97-AF65-F5344CB8AC3E}">
        <p14:creationId xmlns:p14="http://schemas.microsoft.com/office/powerpoint/2010/main" val="3738776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Inhaltsplatzhalter 7">
            <a:extLst>
              <a:ext uri="{FF2B5EF4-FFF2-40B4-BE49-F238E27FC236}">
                <a16:creationId xmlns:a16="http://schemas.microsoft.com/office/drawing/2014/main" id="{303D2A37-975E-B80C-0F50-59106F800064}"/>
              </a:ext>
            </a:extLst>
          </p:cNvPr>
          <p:cNvSpPr>
            <a:spLocks noGrp="1"/>
          </p:cNvSpPr>
          <p:nvPr>
            <p:ph idx="1"/>
          </p:nvPr>
        </p:nvSpPr>
        <p:spPr bwMode="auto">
          <a:xfrm>
            <a:off x="1199456" y="764704"/>
            <a:ext cx="8928992" cy="792088"/>
          </a:xfrm>
        </p:spPr>
        <p:txBody>
          <a:bodyPr/>
          <a:lstStyle/>
          <a:p>
            <a:pPr marL="0" indent="0">
              <a:buNone/>
              <a:defRPr/>
            </a:pPr>
            <a:endParaRPr lang="de-DE" dirty="0"/>
          </a:p>
          <a:p>
            <a:pPr marL="0" indent="0">
              <a:buNone/>
              <a:defRPr/>
            </a:pPr>
            <a:endParaRPr lang="de-DE" dirty="0"/>
          </a:p>
        </p:txBody>
      </p:sp>
      <p:sp>
        <p:nvSpPr>
          <p:cNvPr id="3" name="Inhaltsplatzhalter 7">
            <a:extLst>
              <a:ext uri="{FF2B5EF4-FFF2-40B4-BE49-F238E27FC236}">
                <a16:creationId xmlns:a16="http://schemas.microsoft.com/office/drawing/2014/main" id="{B2E27D5D-D0BD-99D3-066C-4D3180595C3D}"/>
              </a:ext>
            </a:extLst>
          </p:cNvPr>
          <p:cNvSpPr txBox="1">
            <a:spLocks/>
          </p:cNvSpPr>
          <p:nvPr/>
        </p:nvSpPr>
        <p:spPr bwMode="auto">
          <a:xfrm>
            <a:off x="1220832" y="1916832"/>
            <a:ext cx="8928992" cy="792088"/>
          </a:xfrm>
          <a:prstGeom prst="rect">
            <a:avLst/>
          </a:prstGeom>
        </p:spPr>
        <p:txBody>
          <a:bodyPr vert="horz" lIns="91440" tIns="45720" rIns="91440" bIns="45720" rtlCol="0">
            <a:normAutofit/>
          </a:bodyPr>
          <a:lstStyle>
            <a:lvl1pPr marL="228594" indent="-228594" algn="l" defTabSz="914377">
              <a:lnSpc>
                <a:spcPct val="90000"/>
              </a:lnSpc>
              <a:spcBef>
                <a:spcPts val="1000"/>
              </a:spcBef>
              <a:buFont typeface="Arial"/>
              <a:buChar char="•"/>
              <a:defRPr sz="3200">
                <a:solidFill>
                  <a:schemeClr val="tx1"/>
                </a:solidFill>
                <a:latin typeface="+mn-lt"/>
                <a:ea typeface="+mn-ea"/>
                <a:cs typeface="+mn-cs"/>
              </a:defRPr>
            </a:lvl1pPr>
            <a:lvl2pPr marL="685783" indent="-228594" algn="l" defTabSz="914377">
              <a:lnSpc>
                <a:spcPct val="90000"/>
              </a:lnSpc>
              <a:spcBef>
                <a:spcPts val="500"/>
              </a:spcBef>
              <a:buFont typeface="Arial"/>
              <a:buChar char="•"/>
              <a:defRPr sz="2800">
                <a:solidFill>
                  <a:schemeClr val="tx1"/>
                </a:solidFill>
                <a:latin typeface="+mn-lt"/>
                <a:ea typeface="+mn-ea"/>
                <a:cs typeface="+mn-cs"/>
              </a:defRPr>
            </a:lvl2pPr>
            <a:lvl3pPr marL="1142971" indent="-228594" algn="l" defTabSz="914377">
              <a:lnSpc>
                <a:spcPct val="90000"/>
              </a:lnSpc>
              <a:spcBef>
                <a:spcPts val="500"/>
              </a:spcBef>
              <a:buFont typeface="Arial"/>
              <a:buChar char="•"/>
              <a:defRPr sz="2400">
                <a:solidFill>
                  <a:schemeClr val="tx1"/>
                </a:solidFill>
                <a:latin typeface="+mn-lt"/>
                <a:ea typeface="+mn-ea"/>
                <a:cs typeface="+mn-cs"/>
              </a:defRPr>
            </a:lvl3pPr>
            <a:lvl4pPr marL="1600160" indent="-228594" algn="l" defTabSz="914377">
              <a:lnSpc>
                <a:spcPct val="90000"/>
              </a:lnSpc>
              <a:spcBef>
                <a:spcPts val="500"/>
              </a:spcBef>
              <a:buFont typeface="Arial"/>
              <a:buChar char="•"/>
              <a:defRPr sz="2000">
                <a:solidFill>
                  <a:schemeClr val="tx1"/>
                </a:solidFill>
                <a:latin typeface="+mn-lt"/>
                <a:ea typeface="+mn-ea"/>
                <a:cs typeface="+mn-cs"/>
              </a:defRPr>
            </a:lvl4pPr>
            <a:lvl5pPr marL="2057349" indent="-228594" algn="l" defTabSz="914377">
              <a:lnSpc>
                <a:spcPct val="90000"/>
              </a:lnSpc>
              <a:spcBef>
                <a:spcPts val="500"/>
              </a:spcBef>
              <a:buFont typeface="Arial"/>
              <a:buChar char="•"/>
              <a:defRPr sz="2000">
                <a:solidFill>
                  <a:schemeClr val="tx1"/>
                </a:solidFill>
                <a:latin typeface="+mn-lt"/>
                <a:ea typeface="+mn-ea"/>
                <a:cs typeface="+mn-cs"/>
              </a:defRPr>
            </a:lvl5pPr>
            <a:lvl6pPr marL="2514536" indent="-228594" algn="l" defTabSz="914377">
              <a:lnSpc>
                <a:spcPct val="90000"/>
              </a:lnSpc>
              <a:spcBef>
                <a:spcPts val="500"/>
              </a:spcBef>
              <a:buFont typeface="Arial"/>
              <a:buChar char="•"/>
              <a:defRPr sz="2000">
                <a:solidFill>
                  <a:schemeClr val="tx1"/>
                </a:solidFill>
                <a:latin typeface="+mn-lt"/>
                <a:ea typeface="+mn-ea"/>
                <a:cs typeface="+mn-cs"/>
              </a:defRPr>
            </a:lvl6pPr>
            <a:lvl7pPr marL="2971726" indent="-228594" algn="l" defTabSz="914377">
              <a:lnSpc>
                <a:spcPct val="90000"/>
              </a:lnSpc>
              <a:spcBef>
                <a:spcPts val="500"/>
              </a:spcBef>
              <a:buFont typeface="Arial"/>
              <a:buChar char="•"/>
              <a:defRPr sz="2000">
                <a:solidFill>
                  <a:schemeClr val="tx1"/>
                </a:solidFill>
                <a:latin typeface="+mn-lt"/>
                <a:ea typeface="+mn-ea"/>
                <a:cs typeface="+mn-cs"/>
              </a:defRPr>
            </a:lvl7pPr>
            <a:lvl8pPr marL="3428914" indent="-228594" algn="l" defTabSz="914377">
              <a:lnSpc>
                <a:spcPct val="90000"/>
              </a:lnSpc>
              <a:spcBef>
                <a:spcPts val="500"/>
              </a:spcBef>
              <a:buFont typeface="Arial"/>
              <a:buChar char="•"/>
              <a:defRPr sz="2000">
                <a:solidFill>
                  <a:schemeClr val="tx1"/>
                </a:solidFill>
                <a:latin typeface="+mn-lt"/>
                <a:ea typeface="+mn-ea"/>
                <a:cs typeface="+mn-cs"/>
              </a:defRPr>
            </a:lvl8pPr>
            <a:lvl9pPr marL="3886103" indent="-228594" algn="l" defTabSz="914377">
              <a:lnSpc>
                <a:spcPct val="90000"/>
              </a:lnSpc>
              <a:spcBef>
                <a:spcPts val="500"/>
              </a:spcBef>
              <a:buFont typeface="Arial"/>
              <a:buChar char="•"/>
              <a:defRPr sz="2000">
                <a:solidFill>
                  <a:schemeClr val="tx1"/>
                </a:solidFill>
                <a:latin typeface="+mn-lt"/>
                <a:ea typeface="+mn-ea"/>
                <a:cs typeface="+mn-cs"/>
              </a:defRPr>
            </a:lvl9pPr>
          </a:lstStyle>
          <a:p>
            <a:pPr marL="0" indent="0">
              <a:buFont typeface="Arial"/>
              <a:buNone/>
              <a:defRPr/>
            </a:pPr>
            <a:endParaRPr lang="de-DE" dirty="0"/>
          </a:p>
        </p:txBody>
      </p:sp>
      <p:sp>
        <p:nvSpPr>
          <p:cNvPr id="6" name="Textfeld 5">
            <a:extLst>
              <a:ext uri="{FF2B5EF4-FFF2-40B4-BE49-F238E27FC236}">
                <a16:creationId xmlns:a16="http://schemas.microsoft.com/office/drawing/2014/main" id="{F625E410-D7C2-5CA5-21AB-FC286C643104}"/>
              </a:ext>
            </a:extLst>
          </p:cNvPr>
          <p:cNvSpPr txBox="1"/>
          <p:nvPr/>
        </p:nvSpPr>
        <p:spPr>
          <a:xfrm>
            <a:off x="2783632" y="260648"/>
            <a:ext cx="6696744" cy="584775"/>
          </a:xfrm>
          <a:prstGeom prst="rect">
            <a:avLst/>
          </a:prstGeom>
          <a:noFill/>
        </p:spPr>
        <p:txBody>
          <a:bodyPr wrap="square" rtlCol="0">
            <a:spAutoFit/>
          </a:bodyPr>
          <a:lstStyle/>
          <a:p>
            <a:pPr algn="ctr"/>
            <a:r>
              <a:rPr lang="de-DE" sz="3200" dirty="0" err="1"/>
              <a:t>Hospitalitas</a:t>
            </a:r>
            <a:r>
              <a:rPr lang="de-DE" sz="3200" dirty="0"/>
              <a:t> </a:t>
            </a:r>
            <a:r>
              <a:rPr lang="de-DE" sz="3200" dirty="0" err="1"/>
              <a:t>as</a:t>
            </a:r>
            <a:r>
              <a:rPr lang="de-DE" sz="3200" dirty="0"/>
              <a:t> a personal </a:t>
            </a:r>
            <a:r>
              <a:rPr lang="de-DE" sz="3200" dirty="0" err="1"/>
              <a:t>virtue</a:t>
            </a:r>
            <a:r>
              <a:rPr lang="de-DE" sz="3200" dirty="0"/>
              <a:t> </a:t>
            </a:r>
          </a:p>
        </p:txBody>
      </p:sp>
      <p:pic>
        <p:nvPicPr>
          <p:cNvPr id="9" name="Grafik 8">
            <a:extLst>
              <a:ext uri="{FF2B5EF4-FFF2-40B4-BE49-F238E27FC236}">
                <a16:creationId xmlns:a16="http://schemas.microsoft.com/office/drawing/2014/main" id="{BC28D177-B44E-D4E9-B26F-C71BE86CB8D7}"/>
              </a:ext>
            </a:extLst>
          </p:cNvPr>
          <p:cNvPicPr>
            <a:picLocks noChangeAspect="1"/>
          </p:cNvPicPr>
          <p:nvPr/>
        </p:nvPicPr>
        <p:blipFill>
          <a:blip r:embed="rId3"/>
          <a:stretch>
            <a:fillRect/>
          </a:stretch>
        </p:blipFill>
        <p:spPr>
          <a:xfrm>
            <a:off x="9161" y="0"/>
            <a:ext cx="12173678" cy="6858000"/>
          </a:xfrm>
          <a:prstGeom prst="rect">
            <a:avLst/>
          </a:prstGeom>
        </p:spPr>
      </p:pic>
    </p:spTree>
    <p:extLst>
      <p:ext uri="{BB962C8B-B14F-4D97-AF65-F5344CB8AC3E}">
        <p14:creationId xmlns:p14="http://schemas.microsoft.com/office/powerpoint/2010/main" val="84100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6F14DF-6D8F-B83E-A5D1-AA4828BAD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76C00-E977-BBAF-619A-F1354EDF7C8F}"/>
              </a:ext>
            </a:extLst>
          </p:cNvPr>
          <p:cNvSpPr>
            <a:spLocks noGrp="1"/>
          </p:cNvSpPr>
          <p:nvPr>
            <p:ph type="title"/>
          </p:nvPr>
        </p:nvSpPr>
        <p:spPr>
          <a:xfrm>
            <a:off x="762895" y="371567"/>
            <a:ext cx="10523804" cy="795317"/>
          </a:xfrm>
        </p:spPr>
        <p:txBody>
          <a:bodyPr vert="horz" lIns="91440" tIns="45720" rIns="91440" bIns="45720" rtlCol="0" anchor="t">
            <a:normAutofit fontScale="90000"/>
          </a:bodyPr>
          <a:lstStyle/>
          <a:p>
            <a:r>
              <a:rPr lang="en-US" sz="4000" dirty="0"/>
              <a:t>Try yourself: All you need is a text-file (.txt)</a:t>
            </a:r>
            <a:br>
              <a:rPr lang="en-US" sz="4000" dirty="0"/>
            </a:br>
            <a:br>
              <a:rPr lang="en-US" sz="4000" dirty="0"/>
            </a:br>
            <a:endParaRPr lang="en-US" sz="4000" dirty="0"/>
          </a:p>
        </p:txBody>
      </p:sp>
      <p:sp>
        <p:nvSpPr>
          <p:cNvPr id="3" name="Content Placeholder 2">
            <a:extLst>
              <a:ext uri="{FF2B5EF4-FFF2-40B4-BE49-F238E27FC236}">
                <a16:creationId xmlns:a16="http://schemas.microsoft.com/office/drawing/2014/main" id="{6594FD6B-EC49-F768-ED9A-74CF00BCD8B8}"/>
              </a:ext>
            </a:extLst>
          </p:cNvPr>
          <p:cNvSpPr>
            <a:spLocks noGrp="1"/>
          </p:cNvSpPr>
          <p:nvPr>
            <p:ph idx="1"/>
          </p:nvPr>
        </p:nvSpPr>
        <p:spPr>
          <a:xfrm>
            <a:off x="576507" y="1262215"/>
            <a:ext cx="5519494" cy="2454300"/>
          </a:xfrm>
        </p:spPr>
        <p:txBody>
          <a:bodyPr vert="horz" lIns="91440" tIns="45720" rIns="91440" bIns="45720" rtlCol="0">
            <a:normAutofit/>
          </a:bodyPr>
          <a:lstStyle/>
          <a:p>
            <a:pPr marL="0" indent="0">
              <a:buNone/>
            </a:pPr>
            <a:r>
              <a:rPr lang="en-US" sz="2400" dirty="0" err="1"/>
              <a:t>AntConc</a:t>
            </a:r>
            <a:endParaRPr lang="en-US" sz="2400" dirty="0"/>
          </a:p>
          <a:p>
            <a:pPr marL="0" indent="0">
              <a:buNone/>
            </a:pPr>
            <a:r>
              <a:rPr lang="en-US" sz="2400" dirty="0"/>
              <a:t>https://www.laurenceanthony.net/software/antconc/</a:t>
            </a:r>
          </a:p>
        </p:txBody>
      </p:sp>
      <p:pic>
        <p:nvPicPr>
          <p:cNvPr id="6" name="Picture 5">
            <a:extLst>
              <a:ext uri="{FF2B5EF4-FFF2-40B4-BE49-F238E27FC236}">
                <a16:creationId xmlns:a16="http://schemas.microsoft.com/office/drawing/2014/main" id="{80A741D5-15EB-D5F8-6FF5-2E9A983F5DF9}"/>
              </a:ext>
            </a:extLst>
          </p:cNvPr>
          <p:cNvPicPr>
            <a:picLocks noChangeAspect="1"/>
          </p:cNvPicPr>
          <p:nvPr/>
        </p:nvPicPr>
        <p:blipFill>
          <a:blip r:embed="rId3"/>
          <a:stretch>
            <a:fillRect/>
          </a:stretch>
        </p:blipFill>
        <p:spPr>
          <a:xfrm>
            <a:off x="576507" y="2654115"/>
            <a:ext cx="5519494" cy="2954298"/>
          </a:xfrm>
          <a:prstGeom prst="rect">
            <a:avLst/>
          </a:prstGeom>
        </p:spPr>
      </p:pic>
      <p:sp>
        <p:nvSpPr>
          <p:cNvPr id="7" name="Content Placeholder 2">
            <a:extLst>
              <a:ext uri="{FF2B5EF4-FFF2-40B4-BE49-F238E27FC236}">
                <a16:creationId xmlns:a16="http://schemas.microsoft.com/office/drawing/2014/main" id="{C7EDABDF-7797-C346-9575-A6C14DE1FE5F}"/>
              </a:ext>
            </a:extLst>
          </p:cNvPr>
          <p:cNvSpPr txBox="1">
            <a:spLocks/>
          </p:cNvSpPr>
          <p:nvPr/>
        </p:nvSpPr>
        <p:spPr>
          <a:xfrm>
            <a:off x="6948487" y="1520558"/>
            <a:ext cx="4391025" cy="2454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Voyant</a:t>
            </a:r>
            <a:r>
              <a:rPr lang="en-US" sz="2400" dirty="0">
                <a:solidFill>
                  <a:schemeClr val="bg1"/>
                </a:solidFill>
              </a:rPr>
              <a:t> </a:t>
            </a:r>
            <a:r>
              <a:rPr lang="en-US" sz="2400" dirty="0"/>
              <a:t>Tools</a:t>
            </a:r>
          </a:p>
          <a:p>
            <a:pPr marL="0" indent="0">
              <a:buFont typeface="Arial" panose="020B0604020202020204" pitchFamily="34" charset="0"/>
              <a:buNone/>
            </a:pPr>
            <a:r>
              <a:rPr lang="en-US" sz="2400" dirty="0"/>
              <a:t>https://voyant-tools.org/</a:t>
            </a:r>
          </a:p>
        </p:txBody>
      </p:sp>
      <p:pic>
        <p:nvPicPr>
          <p:cNvPr id="8" name="Picture 7">
            <a:extLst>
              <a:ext uri="{FF2B5EF4-FFF2-40B4-BE49-F238E27FC236}">
                <a16:creationId xmlns:a16="http://schemas.microsoft.com/office/drawing/2014/main" id="{FFFCE5F3-CA4D-EB30-F83D-C6261CA360F3}"/>
              </a:ext>
            </a:extLst>
          </p:cNvPr>
          <p:cNvPicPr>
            <a:picLocks noChangeAspect="1"/>
          </p:cNvPicPr>
          <p:nvPr/>
        </p:nvPicPr>
        <p:blipFill>
          <a:blip r:embed="rId4"/>
          <a:srcRect r="3" b="3644"/>
          <a:stretch/>
        </p:blipFill>
        <p:spPr>
          <a:xfrm>
            <a:off x="6858895" y="2640668"/>
            <a:ext cx="5105138" cy="3960000"/>
          </a:xfrm>
          <a:prstGeom prst="rect">
            <a:avLst/>
          </a:prstGeom>
        </p:spPr>
      </p:pic>
    </p:spTree>
    <p:extLst>
      <p:ext uri="{BB962C8B-B14F-4D97-AF65-F5344CB8AC3E}">
        <p14:creationId xmlns:p14="http://schemas.microsoft.com/office/powerpoint/2010/main" val="1987272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FC7F-0942-BD2E-0135-E8BD62C727DD}"/>
              </a:ext>
            </a:extLst>
          </p:cNvPr>
          <p:cNvSpPr>
            <a:spLocks noGrp="1"/>
          </p:cNvSpPr>
          <p:nvPr>
            <p:ph type="title"/>
          </p:nvPr>
        </p:nvSpPr>
        <p:spPr>
          <a:xfrm>
            <a:off x="607291" y="106245"/>
            <a:ext cx="10515600" cy="749300"/>
          </a:xfrm>
        </p:spPr>
        <p:txBody>
          <a:bodyPr>
            <a:normAutofit/>
          </a:bodyPr>
          <a:lstStyle/>
          <a:p>
            <a:r>
              <a:rPr lang="de-DE" sz="2800" dirty="0"/>
              <a:t>Text Mining: </a:t>
            </a:r>
            <a:r>
              <a:rPr lang="de-DE" sz="2800" dirty="0" err="1"/>
              <a:t>Voyant</a:t>
            </a:r>
            <a:r>
              <a:rPr lang="de-DE" sz="2800" dirty="0"/>
              <a:t> Tools</a:t>
            </a:r>
          </a:p>
        </p:txBody>
      </p:sp>
      <p:sp>
        <p:nvSpPr>
          <p:cNvPr id="3" name="Content Placeholder 2">
            <a:extLst>
              <a:ext uri="{FF2B5EF4-FFF2-40B4-BE49-F238E27FC236}">
                <a16:creationId xmlns:a16="http://schemas.microsoft.com/office/drawing/2014/main" id="{68AE1F63-055D-CF7D-E543-69D9603AFC4D}"/>
              </a:ext>
            </a:extLst>
          </p:cNvPr>
          <p:cNvSpPr>
            <a:spLocks noGrp="1"/>
          </p:cNvSpPr>
          <p:nvPr>
            <p:ph idx="1"/>
          </p:nvPr>
        </p:nvSpPr>
        <p:spPr/>
        <p:txBody>
          <a:bodyPr/>
          <a:lstStyle/>
          <a:p>
            <a:endParaRPr lang="de-DE" dirty="0"/>
          </a:p>
        </p:txBody>
      </p:sp>
      <p:pic>
        <p:nvPicPr>
          <p:cNvPr id="5" name="Picture 4">
            <a:extLst>
              <a:ext uri="{FF2B5EF4-FFF2-40B4-BE49-F238E27FC236}">
                <a16:creationId xmlns:a16="http://schemas.microsoft.com/office/drawing/2014/main" id="{1E67B02A-A25C-E612-2C88-77B96C2E72AB}"/>
              </a:ext>
            </a:extLst>
          </p:cNvPr>
          <p:cNvPicPr>
            <a:picLocks noChangeAspect="1"/>
          </p:cNvPicPr>
          <p:nvPr/>
        </p:nvPicPr>
        <p:blipFill>
          <a:blip r:embed="rId3"/>
          <a:stretch>
            <a:fillRect/>
          </a:stretch>
        </p:blipFill>
        <p:spPr>
          <a:xfrm>
            <a:off x="0" y="1027906"/>
            <a:ext cx="12192000" cy="5661939"/>
          </a:xfrm>
          <a:prstGeom prst="rect">
            <a:avLst/>
          </a:prstGeom>
        </p:spPr>
      </p:pic>
      <p:sp>
        <p:nvSpPr>
          <p:cNvPr id="6" name="TextBox 5">
            <a:extLst>
              <a:ext uri="{FF2B5EF4-FFF2-40B4-BE49-F238E27FC236}">
                <a16:creationId xmlns:a16="http://schemas.microsoft.com/office/drawing/2014/main" id="{15A8086F-8AE5-7ACA-49B9-A75EBBBD6813}"/>
              </a:ext>
            </a:extLst>
          </p:cNvPr>
          <p:cNvSpPr txBox="1"/>
          <p:nvPr/>
        </p:nvSpPr>
        <p:spPr>
          <a:xfrm>
            <a:off x="1238250" y="6492874"/>
            <a:ext cx="3695700" cy="369332"/>
          </a:xfrm>
          <a:prstGeom prst="rect">
            <a:avLst/>
          </a:prstGeom>
          <a:noFill/>
        </p:spPr>
        <p:txBody>
          <a:bodyPr wrap="square" rtlCol="0">
            <a:spAutoFit/>
          </a:bodyPr>
          <a:lstStyle/>
          <a:p>
            <a:r>
              <a:rPr lang="de-DE" dirty="0"/>
              <a:t>Link </a:t>
            </a:r>
            <a:r>
              <a:rPr lang="de-DE" dirty="0" err="1"/>
              <a:t>to</a:t>
            </a:r>
            <a:r>
              <a:rPr lang="de-DE" dirty="0"/>
              <a:t> </a:t>
            </a:r>
            <a:r>
              <a:rPr lang="de-DE" dirty="0" err="1">
                <a:hlinkClick r:id="rId4"/>
              </a:rPr>
              <a:t>voyant</a:t>
            </a:r>
            <a:r>
              <a:rPr lang="de-DE" dirty="0">
                <a:hlinkClick r:id="rId4"/>
              </a:rPr>
              <a:t>-tools</a:t>
            </a:r>
            <a:endParaRPr lang="de-DE" dirty="0"/>
          </a:p>
        </p:txBody>
      </p:sp>
    </p:spTree>
    <p:extLst>
      <p:ext uri="{BB962C8B-B14F-4D97-AF65-F5344CB8AC3E}">
        <p14:creationId xmlns:p14="http://schemas.microsoft.com/office/powerpoint/2010/main" val="41126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540BE-7DD5-9F7B-8CAF-85FF146E67B6}"/>
              </a:ext>
            </a:extLst>
          </p:cNvPr>
          <p:cNvSpPr>
            <a:spLocks noGrp="1"/>
          </p:cNvSpPr>
          <p:nvPr>
            <p:ph type="title"/>
          </p:nvPr>
        </p:nvSpPr>
        <p:spPr/>
        <p:txBody>
          <a:bodyPr>
            <a:normAutofit fontScale="90000"/>
          </a:bodyPr>
          <a:lstStyle/>
          <a:p>
            <a:r>
              <a:rPr lang="en-US" sz="3600" dirty="0"/>
              <a:t>For which purpose do you create automatic transcriptions?</a:t>
            </a:r>
            <a:br>
              <a:rPr lang="en-US" dirty="0"/>
            </a:br>
            <a:endParaRPr lang="de-DE" dirty="0"/>
          </a:p>
        </p:txBody>
      </p:sp>
      <p:pic>
        <p:nvPicPr>
          <p:cNvPr id="13" name="Picture 12">
            <a:extLst>
              <a:ext uri="{FF2B5EF4-FFF2-40B4-BE49-F238E27FC236}">
                <a16:creationId xmlns:a16="http://schemas.microsoft.com/office/drawing/2014/main" id="{D5F77253-67BD-6EE3-B378-1D164D25DC30}"/>
              </a:ext>
            </a:extLst>
          </p:cNvPr>
          <p:cNvPicPr>
            <a:picLocks noChangeAspect="1"/>
          </p:cNvPicPr>
          <p:nvPr/>
        </p:nvPicPr>
        <p:blipFill>
          <a:blip r:embed="rId3"/>
          <a:stretch>
            <a:fillRect/>
          </a:stretch>
        </p:blipFill>
        <p:spPr>
          <a:xfrm>
            <a:off x="885098" y="1256945"/>
            <a:ext cx="10421804" cy="5087060"/>
          </a:xfrm>
          <a:prstGeom prst="rect">
            <a:avLst/>
          </a:prstGeom>
        </p:spPr>
      </p:pic>
    </p:spTree>
    <p:extLst>
      <p:ext uri="{BB962C8B-B14F-4D97-AF65-F5344CB8AC3E}">
        <p14:creationId xmlns:p14="http://schemas.microsoft.com/office/powerpoint/2010/main" val="1107141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5275-3CD2-9B78-F180-C92F92616C1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Summarizing texts with AI: </a:t>
            </a:r>
            <a:r>
              <a:rPr lang="en-US" sz="3600" kern="1200" dirty="0" err="1">
                <a:solidFill>
                  <a:srgbClr val="FFFFFF"/>
                </a:solidFill>
                <a:latin typeface="+mj-lt"/>
                <a:ea typeface="+mj-ea"/>
                <a:cs typeface="+mj-cs"/>
              </a:rPr>
              <a:t>eg.</a:t>
            </a:r>
            <a:r>
              <a:rPr lang="en-US" sz="3600" kern="1200" dirty="0">
                <a:solidFill>
                  <a:srgbClr val="FFFFFF"/>
                </a:solidFill>
                <a:latin typeface="+mj-lt"/>
                <a:ea typeface="+mj-ea"/>
                <a:cs typeface="+mj-cs"/>
              </a:rPr>
              <a:t> Claude.ai</a:t>
            </a:r>
          </a:p>
        </p:txBody>
      </p:sp>
      <p:pic>
        <p:nvPicPr>
          <p:cNvPr id="9" name="Content Placeholder 8" descr="A screenshot of a chat&#10;&#10;Description automatically generated">
            <a:extLst>
              <a:ext uri="{FF2B5EF4-FFF2-40B4-BE49-F238E27FC236}">
                <a16:creationId xmlns:a16="http://schemas.microsoft.com/office/drawing/2014/main" id="{C7B381BD-2EC3-4831-69E8-79D84A3D727C}"/>
              </a:ext>
            </a:extLst>
          </p:cNvPr>
          <p:cNvPicPr>
            <a:picLocks noGrp="1" noChangeAspect="1"/>
          </p:cNvPicPr>
          <p:nvPr>
            <p:ph idx="1"/>
          </p:nvPr>
        </p:nvPicPr>
        <p:blipFill>
          <a:blip r:embed="rId2"/>
          <a:stretch>
            <a:fillRect/>
          </a:stretch>
        </p:blipFill>
        <p:spPr>
          <a:xfrm>
            <a:off x="5270455" y="644630"/>
            <a:ext cx="5892845" cy="5568739"/>
          </a:xfrm>
          <a:prstGeom prst="rect">
            <a:avLst/>
          </a:prstGeom>
        </p:spPr>
      </p:pic>
      <p:sp>
        <p:nvSpPr>
          <p:cNvPr id="3" name="TextBox 2">
            <a:extLst>
              <a:ext uri="{FF2B5EF4-FFF2-40B4-BE49-F238E27FC236}">
                <a16:creationId xmlns:a16="http://schemas.microsoft.com/office/drawing/2014/main" id="{30B2BB29-DF04-3085-02AE-10DA8322B813}"/>
              </a:ext>
            </a:extLst>
          </p:cNvPr>
          <p:cNvSpPr txBox="1"/>
          <p:nvPr/>
        </p:nvSpPr>
        <p:spPr>
          <a:xfrm>
            <a:off x="557784" y="6212205"/>
            <a:ext cx="2221992" cy="369332"/>
          </a:xfrm>
          <a:prstGeom prst="rect">
            <a:avLst/>
          </a:prstGeom>
          <a:noFill/>
        </p:spPr>
        <p:txBody>
          <a:bodyPr wrap="square" rtlCol="0">
            <a:spAutoFit/>
          </a:bodyPr>
          <a:lstStyle/>
          <a:p>
            <a:r>
              <a:rPr lang="de-DE" dirty="0"/>
              <a:t>Link </a:t>
            </a:r>
            <a:r>
              <a:rPr lang="de-DE" dirty="0" err="1"/>
              <a:t>to</a:t>
            </a:r>
            <a:r>
              <a:rPr lang="de-DE" dirty="0"/>
              <a:t> </a:t>
            </a:r>
            <a:r>
              <a:rPr lang="de-DE" dirty="0">
                <a:hlinkClick r:id="rId3"/>
              </a:rPr>
              <a:t>claude.ai</a:t>
            </a:r>
            <a:endParaRPr lang="de-DE" dirty="0"/>
          </a:p>
        </p:txBody>
      </p:sp>
      <p:sp>
        <p:nvSpPr>
          <p:cNvPr id="4" name="Rectangle 3">
            <a:extLst>
              <a:ext uri="{FF2B5EF4-FFF2-40B4-BE49-F238E27FC236}">
                <a16:creationId xmlns:a16="http://schemas.microsoft.com/office/drawing/2014/main" id="{201BE599-BE98-A03E-437A-C76B971B44DB}"/>
              </a:ext>
            </a:extLst>
          </p:cNvPr>
          <p:cNvSpPr/>
          <p:nvPr/>
        </p:nvSpPr>
        <p:spPr>
          <a:xfrm>
            <a:off x="6537277" y="2558955"/>
            <a:ext cx="443552" cy="259308"/>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ln w="28575">
                <a:solidFill>
                  <a:schemeClr val="tx1"/>
                </a:solidFill>
              </a:ln>
            </a:endParaRPr>
          </a:p>
        </p:txBody>
      </p:sp>
    </p:spTree>
    <p:extLst>
      <p:ext uri="{BB962C8B-B14F-4D97-AF65-F5344CB8AC3E}">
        <p14:creationId xmlns:p14="http://schemas.microsoft.com/office/powerpoint/2010/main" val="37512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BACE8C-D7D3-973E-C604-EFCC732E1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E29B1-1FF0-6A7D-5EC8-8E94AD86FEC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Summarizing texts with AI: </a:t>
            </a:r>
            <a:r>
              <a:rPr lang="en-US" sz="3600" kern="1200" dirty="0" err="1">
                <a:solidFill>
                  <a:srgbClr val="FFFFFF"/>
                </a:solidFill>
                <a:latin typeface="+mj-lt"/>
                <a:ea typeface="+mj-ea"/>
                <a:cs typeface="+mj-cs"/>
              </a:rPr>
              <a:t>eg.</a:t>
            </a:r>
            <a:r>
              <a:rPr lang="en-US" sz="3600" kern="1200" dirty="0">
                <a:solidFill>
                  <a:srgbClr val="FFFFFF"/>
                </a:solidFill>
                <a:latin typeface="+mj-lt"/>
                <a:ea typeface="+mj-ea"/>
                <a:cs typeface="+mj-cs"/>
              </a:rPr>
              <a:t> Claude.ai</a:t>
            </a:r>
          </a:p>
        </p:txBody>
      </p:sp>
      <p:pic>
        <p:nvPicPr>
          <p:cNvPr id="9" name="Content Placeholder 8">
            <a:extLst>
              <a:ext uri="{FF2B5EF4-FFF2-40B4-BE49-F238E27FC236}">
                <a16:creationId xmlns:a16="http://schemas.microsoft.com/office/drawing/2014/main" id="{55C5F04E-2D63-5865-46E6-BA18210DB7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221243" y="643466"/>
            <a:ext cx="5892845" cy="5568739"/>
          </a:xfrm>
          <a:prstGeom prst="rect">
            <a:avLst/>
          </a:prstGeom>
        </p:spPr>
      </p:pic>
    </p:spTree>
    <p:extLst>
      <p:ext uri="{BB962C8B-B14F-4D97-AF65-F5344CB8AC3E}">
        <p14:creationId xmlns:p14="http://schemas.microsoft.com/office/powerpoint/2010/main" val="606846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FD6DD-F17B-774A-A7A7-0BEC8D5FC72C}"/>
            </a:ext>
          </a:extLst>
        </p:cNvPr>
        <p:cNvGrpSpPr/>
        <p:nvPr/>
      </p:nvGrpSpPr>
      <p:grpSpPr>
        <a:xfrm>
          <a:off x="0" y="0"/>
          <a:ext cx="0" cy="0"/>
          <a:chOff x="0" y="0"/>
          <a:chExt cx="0" cy="0"/>
        </a:xfrm>
      </p:grpSpPr>
      <p:sp>
        <p:nvSpPr>
          <p:cNvPr id="4" name="Titel 1">
            <a:extLst>
              <a:ext uri="{FF2B5EF4-FFF2-40B4-BE49-F238E27FC236}">
                <a16:creationId xmlns:a16="http://schemas.microsoft.com/office/drawing/2014/main" id="{F4DA03AE-C16A-CF06-CEFD-C82FFDE7CC24}"/>
              </a:ext>
            </a:extLst>
          </p:cNvPr>
          <p:cNvSpPr txBox="1">
            <a:spLocks/>
          </p:cNvSpPr>
          <p:nvPr/>
        </p:nvSpPr>
        <p:spPr>
          <a:xfrm>
            <a:off x="838200" y="365124"/>
            <a:ext cx="10515600" cy="6477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dirty="0"/>
              <a:t>Extending the workflow: </a:t>
            </a:r>
            <a:r>
              <a:rPr lang="en-GB" sz="2800" b="1" dirty="0"/>
              <a:t>path dependency </a:t>
            </a:r>
            <a:r>
              <a:rPr lang="en-GB" sz="2800" dirty="0"/>
              <a:t>as a challenge</a:t>
            </a:r>
          </a:p>
        </p:txBody>
      </p:sp>
      <p:pic>
        <p:nvPicPr>
          <p:cNvPr id="3" name="Picture 2">
            <a:extLst>
              <a:ext uri="{FF2B5EF4-FFF2-40B4-BE49-F238E27FC236}">
                <a16:creationId xmlns:a16="http://schemas.microsoft.com/office/drawing/2014/main" id="{B071E19C-2D5B-24D2-D9B4-93591AEF5288}"/>
              </a:ext>
            </a:extLst>
          </p:cNvPr>
          <p:cNvPicPr>
            <a:picLocks noChangeAspect="1"/>
          </p:cNvPicPr>
          <p:nvPr/>
        </p:nvPicPr>
        <p:blipFill>
          <a:blip r:embed="rId3"/>
          <a:stretch>
            <a:fillRect/>
          </a:stretch>
        </p:blipFill>
        <p:spPr>
          <a:xfrm>
            <a:off x="744794" y="3502331"/>
            <a:ext cx="10609006" cy="2305198"/>
          </a:xfrm>
          <a:prstGeom prst="rect">
            <a:avLst/>
          </a:prstGeom>
        </p:spPr>
      </p:pic>
      <p:pic>
        <p:nvPicPr>
          <p:cNvPr id="6" name="Picture 5">
            <a:extLst>
              <a:ext uri="{FF2B5EF4-FFF2-40B4-BE49-F238E27FC236}">
                <a16:creationId xmlns:a16="http://schemas.microsoft.com/office/drawing/2014/main" id="{DAD78744-9716-A11C-8F42-64463D6B2FF9}"/>
              </a:ext>
            </a:extLst>
          </p:cNvPr>
          <p:cNvPicPr>
            <a:picLocks noChangeAspect="1"/>
          </p:cNvPicPr>
          <p:nvPr/>
        </p:nvPicPr>
        <p:blipFill>
          <a:blip r:embed="rId4"/>
          <a:stretch>
            <a:fillRect/>
          </a:stretch>
        </p:blipFill>
        <p:spPr>
          <a:xfrm>
            <a:off x="6247745" y="5807529"/>
            <a:ext cx="4686961" cy="647791"/>
          </a:xfrm>
          <a:prstGeom prst="rect">
            <a:avLst/>
          </a:prstGeom>
        </p:spPr>
      </p:pic>
      <p:pic>
        <p:nvPicPr>
          <p:cNvPr id="15" name="Picture 14">
            <a:extLst>
              <a:ext uri="{FF2B5EF4-FFF2-40B4-BE49-F238E27FC236}">
                <a16:creationId xmlns:a16="http://schemas.microsoft.com/office/drawing/2014/main" id="{BB165FC6-8C07-D2B6-659F-C537576A0D09}"/>
              </a:ext>
            </a:extLst>
          </p:cNvPr>
          <p:cNvPicPr>
            <a:picLocks noChangeAspect="1"/>
          </p:cNvPicPr>
          <p:nvPr/>
        </p:nvPicPr>
        <p:blipFill>
          <a:blip r:embed="rId5"/>
          <a:stretch>
            <a:fillRect/>
          </a:stretch>
        </p:blipFill>
        <p:spPr>
          <a:xfrm>
            <a:off x="1866900" y="1316141"/>
            <a:ext cx="7543800" cy="1787066"/>
          </a:xfrm>
          <a:prstGeom prst="rect">
            <a:avLst/>
          </a:prstGeom>
        </p:spPr>
      </p:pic>
      <p:sp>
        <p:nvSpPr>
          <p:cNvPr id="16" name="TextBox 15">
            <a:extLst>
              <a:ext uri="{FF2B5EF4-FFF2-40B4-BE49-F238E27FC236}">
                <a16:creationId xmlns:a16="http://schemas.microsoft.com/office/drawing/2014/main" id="{192B4F2C-083E-798E-8C2C-D909C464F941}"/>
              </a:ext>
            </a:extLst>
          </p:cNvPr>
          <p:cNvSpPr txBox="1"/>
          <p:nvPr/>
        </p:nvSpPr>
        <p:spPr>
          <a:xfrm>
            <a:off x="1923288" y="1494304"/>
            <a:ext cx="2286000" cy="369332"/>
          </a:xfrm>
          <a:prstGeom prst="rect">
            <a:avLst/>
          </a:prstGeom>
          <a:noFill/>
        </p:spPr>
        <p:txBody>
          <a:bodyPr wrap="square" rtlCol="0">
            <a:spAutoFit/>
          </a:bodyPr>
          <a:lstStyle/>
          <a:p>
            <a:r>
              <a:rPr lang="de-DE" dirty="0">
                <a:solidFill>
                  <a:schemeClr val="bg1"/>
                </a:solidFill>
              </a:rPr>
              <a:t>Critical </a:t>
            </a:r>
            <a:r>
              <a:rPr lang="de-DE" dirty="0" err="1">
                <a:solidFill>
                  <a:schemeClr val="bg1"/>
                </a:solidFill>
              </a:rPr>
              <a:t>edition</a:t>
            </a:r>
            <a:r>
              <a:rPr lang="de-DE" dirty="0">
                <a:solidFill>
                  <a:schemeClr val="bg1"/>
                </a:solidFill>
              </a:rPr>
              <a:t> </a:t>
            </a:r>
          </a:p>
        </p:txBody>
      </p:sp>
      <p:sp>
        <p:nvSpPr>
          <p:cNvPr id="17" name="TextBox 16">
            <a:extLst>
              <a:ext uri="{FF2B5EF4-FFF2-40B4-BE49-F238E27FC236}">
                <a16:creationId xmlns:a16="http://schemas.microsoft.com/office/drawing/2014/main" id="{43E07CBF-630F-315E-B771-4B68CB2E4FCE}"/>
              </a:ext>
            </a:extLst>
          </p:cNvPr>
          <p:cNvSpPr txBox="1"/>
          <p:nvPr/>
        </p:nvSpPr>
        <p:spPr>
          <a:xfrm>
            <a:off x="7911084" y="1574641"/>
            <a:ext cx="2286000" cy="369332"/>
          </a:xfrm>
          <a:prstGeom prst="rect">
            <a:avLst/>
          </a:prstGeom>
          <a:noFill/>
        </p:spPr>
        <p:txBody>
          <a:bodyPr wrap="square" rtlCol="0">
            <a:spAutoFit/>
          </a:bodyPr>
          <a:lstStyle/>
          <a:p>
            <a:r>
              <a:rPr lang="de-DE" dirty="0">
                <a:solidFill>
                  <a:schemeClr val="bg1"/>
                </a:solidFill>
              </a:rPr>
              <a:t>Text</a:t>
            </a:r>
            <a:r>
              <a:rPr lang="de-DE" dirty="0"/>
              <a:t> </a:t>
            </a:r>
            <a:r>
              <a:rPr lang="de-DE" dirty="0" err="1">
                <a:solidFill>
                  <a:schemeClr val="bg1"/>
                </a:solidFill>
              </a:rPr>
              <a:t>mining</a:t>
            </a:r>
            <a:endParaRPr lang="de-DE" dirty="0">
              <a:solidFill>
                <a:schemeClr val="bg1"/>
              </a:solidFill>
            </a:endParaRPr>
          </a:p>
        </p:txBody>
      </p:sp>
    </p:spTree>
    <p:extLst>
      <p:ext uri="{BB962C8B-B14F-4D97-AF65-F5344CB8AC3E}">
        <p14:creationId xmlns:p14="http://schemas.microsoft.com/office/powerpoint/2010/main" val="27781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EE2ED-9A0E-016D-9422-DDD01C3231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596167-2128-BBB8-1D5C-FB86AF6CC264}"/>
              </a:ext>
            </a:extLst>
          </p:cNvPr>
          <p:cNvPicPr>
            <a:picLocks noChangeAspect="1"/>
          </p:cNvPicPr>
          <p:nvPr/>
        </p:nvPicPr>
        <p:blipFill>
          <a:blip r:embed="rId2"/>
          <a:stretch>
            <a:fillRect/>
          </a:stretch>
        </p:blipFill>
        <p:spPr>
          <a:xfrm>
            <a:off x="536270" y="934976"/>
            <a:ext cx="2157796" cy="1717347"/>
          </a:xfrm>
          <a:prstGeom prst="rect">
            <a:avLst/>
          </a:prstGeom>
        </p:spPr>
      </p:pic>
      <p:cxnSp>
        <p:nvCxnSpPr>
          <p:cNvPr id="6" name="Straight Arrow Connector 5">
            <a:extLst>
              <a:ext uri="{FF2B5EF4-FFF2-40B4-BE49-F238E27FC236}">
                <a16:creationId xmlns:a16="http://schemas.microsoft.com/office/drawing/2014/main" id="{A47B2309-EAF9-349C-50BE-43509713236B}"/>
              </a:ext>
            </a:extLst>
          </p:cNvPr>
          <p:cNvCxnSpPr>
            <a:cxnSpLocks/>
          </p:cNvCxnSpPr>
          <p:nvPr/>
        </p:nvCxnSpPr>
        <p:spPr>
          <a:xfrm>
            <a:off x="2834640" y="1771828"/>
            <a:ext cx="22597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1F87B5B-1FB6-0832-0246-3828E90D20F9}"/>
              </a:ext>
            </a:extLst>
          </p:cNvPr>
          <p:cNvSpPr txBox="1"/>
          <p:nvPr/>
        </p:nvSpPr>
        <p:spPr>
          <a:xfrm>
            <a:off x="3070889" y="1474954"/>
            <a:ext cx="1782655" cy="6155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de-DE" dirty="0"/>
              <a:t>(1) ATR Software </a:t>
            </a:r>
            <a:r>
              <a:rPr lang="de-DE" sz="1600" dirty="0"/>
              <a:t>e.g. </a:t>
            </a:r>
            <a:r>
              <a:rPr lang="de-DE" sz="1600" i="1" dirty="0"/>
              <a:t>Transkribus</a:t>
            </a:r>
            <a:endParaRPr lang="de-DE" i="1" dirty="0"/>
          </a:p>
        </p:txBody>
      </p:sp>
      <p:sp>
        <p:nvSpPr>
          <p:cNvPr id="9" name="TextBox 8">
            <a:extLst>
              <a:ext uri="{FF2B5EF4-FFF2-40B4-BE49-F238E27FC236}">
                <a16:creationId xmlns:a16="http://schemas.microsoft.com/office/drawing/2014/main" id="{2E8CEF73-B6B6-A4EA-701C-5BC8A7D2B896}"/>
              </a:ext>
            </a:extLst>
          </p:cNvPr>
          <p:cNvSpPr txBox="1"/>
          <p:nvPr/>
        </p:nvSpPr>
        <p:spPr>
          <a:xfrm>
            <a:off x="3004564" y="2096087"/>
            <a:ext cx="2157796"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t>Layout </a:t>
            </a:r>
            <a:r>
              <a:rPr lang="de-DE" sz="1400" dirty="0" err="1"/>
              <a:t>recognition</a:t>
            </a:r>
            <a:endParaRPr lang="de-DE" sz="1400" dirty="0"/>
          </a:p>
          <a:p>
            <a:pPr marL="285750" indent="-285750">
              <a:buFont typeface="Arial" panose="020B0604020202020204" pitchFamily="34" charset="0"/>
              <a:buChar char="•"/>
            </a:pPr>
            <a:r>
              <a:rPr lang="de-DE" sz="1400" dirty="0"/>
              <a:t>Text </a:t>
            </a:r>
            <a:r>
              <a:rPr lang="de-DE" sz="1400" dirty="0" err="1"/>
              <a:t>recognition</a:t>
            </a:r>
            <a:endParaRPr lang="de-DE" sz="1400" dirty="0"/>
          </a:p>
          <a:p>
            <a:pPr marL="285750" indent="-285750">
              <a:buFont typeface="Arial" panose="020B0604020202020204" pitchFamily="34" charset="0"/>
              <a:buChar char="•"/>
            </a:pPr>
            <a:r>
              <a:rPr lang="de-DE" sz="1400" dirty="0" err="1"/>
              <a:t>transcribing</a:t>
            </a:r>
            <a:endParaRPr lang="de-DE" sz="1400" dirty="0"/>
          </a:p>
        </p:txBody>
      </p:sp>
      <p:pic>
        <p:nvPicPr>
          <p:cNvPr id="14" name="Picture 13">
            <a:extLst>
              <a:ext uri="{FF2B5EF4-FFF2-40B4-BE49-F238E27FC236}">
                <a16:creationId xmlns:a16="http://schemas.microsoft.com/office/drawing/2014/main" id="{65C39FD5-6601-2F29-5F79-89B40326382A}"/>
              </a:ext>
            </a:extLst>
          </p:cNvPr>
          <p:cNvPicPr>
            <a:picLocks noChangeAspect="1"/>
          </p:cNvPicPr>
          <p:nvPr/>
        </p:nvPicPr>
        <p:blipFill>
          <a:blip r:embed="rId3"/>
          <a:stretch>
            <a:fillRect/>
          </a:stretch>
        </p:blipFill>
        <p:spPr>
          <a:xfrm>
            <a:off x="5230368" y="868220"/>
            <a:ext cx="3018012" cy="1717346"/>
          </a:xfrm>
          <a:prstGeom prst="rect">
            <a:avLst/>
          </a:prstGeom>
        </p:spPr>
      </p:pic>
      <p:sp>
        <p:nvSpPr>
          <p:cNvPr id="21" name="TextBox 20">
            <a:extLst>
              <a:ext uri="{FF2B5EF4-FFF2-40B4-BE49-F238E27FC236}">
                <a16:creationId xmlns:a16="http://schemas.microsoft.com/office/drawing/2014/main" id="{EBE1AC0D-4675-7E16-0ECE-7A874008BFEE}"/>
              </a:ext>
            </a:extLst>
          </p:cNvPr>
          <p:cNvSpPr txBox="1"/>
          <p:nvPr/>
        </p:nvSpPr>
        <p:spPr>
          <a:xfrm>
            <a:off x="950177" y="440305"/>
            <a:ext cx="1618488"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de-DE" dirty="0" err="1"/>
              <a:t>manuscript</a:t>
            </a:r>
            <a:endParaRPr lang="de-DE" dirty="0"/>
          </a:p>
        </p:txBody>
      </p:sp>
      <p:sp>
        <p:nvSpPr>
          <p:cNvPr id="22" name="TextBox 21">
            <a:extLst>
              <a:ext uri="{FF2B5EF4-FFF2-40B4-BE49-F238E27FC236}">
                <a16:creationId xmlns:a16="http://schemas.microsoft.com/office/drawing/2014/main" id="{D01D5E3B-CFD6-2FF0-DFFD-CE2B8066D076}"/>
              </a:ext>
            </a:extLst>
          </p:cNvPr>
          <p:cNvSpPr txBox="1"/>
          <p:nvPr/>
        </p:nvSpPr>
        <p:spPr>
          <a:xfrm>
            <a:off x="5941785" y="126035"/>
            <a:ext cx="1901764" cy="646331"/>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de-DE" dirty="0" err="1"/>
              <a:t>transcript</a:t>
            </a:r>
            <a:r>
              <a:rPr lang="de-DE" dirty="0"/>
              <a:t> </a:t>
            </a:r>
            <a:r>
              <a:rPr lang="de-DE" dirty="0" err="1"/>
              <a:t>export</a:t>
            </a:r>
            <a:r>
              <a:rPr lang="de-DE" dirty="0"/>
              <a:t> e.g. </a:t>
            </a:r>
            <a:r>
              <a:rPr lang="de-DE" dirty="0" err="1"/>
              <a:t>txt</a:t>
            </a:r>
            <a:r>
              <a:rPr lang="de-DE" dirty="0"/>
              <a:t> </a:t>
            </a:r>
            <a:r>
              <a:rPr lang="de-DE" dirty="0" err="1"/>
              <a:t>or</a:t>
            </a:r>
            <a:r>
              <a:rPr lang="de-DE" dirty="0"/>
              <a:t> </a:t>
            </a:r>
            <a:r>
              <a:rPr lang="de-DE" dirty="0" err="1"/>
              <a:t>xml</a:t>
            </a:r>
            <a:endParaRPr lang="de-DE" dirty="0"/>
          </a:p>
        </p:txBody>
      </p:sp>
      <p:cxnSp>
        <p:nvCxnSpPr>
          <p:cNvPr id="25" name="Straight Connector 24">
            <a:extLst>
              <a:ext uri="{FF2B5EF4-FFF2-40B4-BE49-F238E27FC236}">
                <a16:creationId xmlns:a16="http://schemas.microsoft.com/office/drawing/2014/main" id="{94080553-7A99-B23C-C54D-9EE3A9E6A431}"/>
              </a:ext>
            </a:extLst>
          </p:cNvPr>
          <p:cNvCxnSpPr>
            <a:cxnSpLocks/>
          </p:cNvCxnSpPr>
          <p:nvPr/>
        </p:nvCxnSpPr>
        <p:spPr>
          <a:xfrm flipH="1" flipV="1">
            <a:off x="2834640" y="3347084"/>
            <a:ext cx="6967728" cy="2262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C0CFCE7-3341-2FC9-59EB-8C86C3B62B2F}"/>
              </a:ext>
            </a:extLst>
          </p:cNvPr>
          <p:cNvCxnSpPr>
            <a:cxnSpLocks/>
          </p:cNvCxnSpPr>
          <p:nvPr/>
        </p:nvCxnSpPr>
        <p:spPr>
          <a:xfrm>
            <a:off x="2834640" y="3347084"/>
            <a:ext cx="0" cy="1136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069A4BC-D7E0-E54A-75EB-3B64867C5493}"/>
              </a:ext>
            </a:extLst>
          </p:cNvPr>
          <p:cNvSpPr txBox="1"/>
          <p:nvPr/>
        </p:nvSpPr>
        <p:spPr>
          <a:xfrm>
            <a:off x="3670272" y="3084666"/>
            <a:ext cx="393610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de-DE" dirty="0"/>
              <a:t>(4) Natural Language Processing (NLP)</a:t>
            </a:r>
          </a:p>
          <a:p>
            <a:r>
              <a:rPr lang="de-DE" dirty="0"/>
              <a:t>e.g. </a:t>
            </a:r>
            <a:r>
              <a:rPr lang="de-DE" dirty="0" err="1"/>
              <a:t>with</a:t>
            </a:r>
            <a:r>
              <a:rPr lang="de-DE" dirty="0"/>
              <a:t> </a:t>
            </a:r>
            <a:r>
              <a:rPr lang="de-DE" i="1" dirty="0" err="1"/>
              <a:t>Nopaque</a:t>
            </a:r>
            <a:r>
              <a:rPr lang="de-DE" dirty="0"/>
              <a:t> </a:t>
            </a:r>
            <a:r>
              <a:rPr lang="de-DE" dirty="0" err="1"/>
              <a:t>or</a:t>
            </a:r>
            <a:r>
              <a:rPr lang="de-DE" dirty="0"/>
              <a:t> </a:t>
            </a:r>
            <a:r>
              <a:rPr lang="de-DE" i="1" dirty="0" err="1"/>
              <a:t>Spacy</a:t>
            </a:r>
            <a:r>
              <a:rPr lang="de-DE" i="1" dirty="0"/>
              <a:t>/Python</a:t>
            </a:r>
          </a:p>
        </p:txBody>
      </p:sp>
      <p:sp>
        <p:nvSpPr>
          <p:cNvPr id="34" name="TextBox 33">
            <a:extLst>
              <a:ext uri="{FF2B5EF4-FFF2-40B4-BE49-F238E27FC236}">
                <a16:creationId xmlns:a16="http://schemas.microsoft.com/office/drawing/2014/main" id="{D938A292-AEC7-FBC3-D104-38A1B4EA2E8F}"/>
              </a:ext>
            </a:extLst>
          </p:cNvPr>
          <p:cNvSpPr txBox="1"/>
          <p:nvPr/>
        </p:nvSpPr>
        <p:spPr>
          <a:xfrm>
            <a:off x="4029526" y="3730997"/>
            <a:ext cx="3169397"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err="1"/>
              <a:t>Sentence</a:t>
            </a:r>
            <a:r>
              <a:rPr lang="de-DE" sz="1400" dirty="0"/>
              <a:t> </a:t>
            </a:r>
            <a:r>
              <a:rPr lang="de-DE" sz="1400" dirty="0" err="1"/>
              <a:t>split</a:t>
            </a:r>
            <a:r>
              <a:rPr lang="de-DE" sz="1400" dirty="0"/>
              <a:t>, </a:t>
            </a:r>
            <a:r>
              <a:rPr lang="de-DE" sz="1400" dirty="0" err="1"/>
              <a:t>text</a:t>
            </a:r>
            <a:r>
              <a:rPr lang="de-DE" sz="1400" dirty="0"/>
              <a:t> </a:t>
            </a:r>
            <a:r>
              <a:rPr lang="de-DE" sz="1400" dirty="0" err="1"/>
              <a:t>structure</a:t>
            </a:r>
            <a:endParaRPr lang="de-DE" sz="1400" dirty="0"/>
          </a:p>
          <a:p>
            <a:pPr marL="285750" indent="-285750">
              <a:buFont typeface="Arial" panose="020B0604020202020204" pitchFamily="34" charset="0"/>
              <a:buChar char="•"/>
            </a:pPr>
            <a:r>
              <a:rPr lang="de-DE" sz="1400" dirty="0" err="1"/>
              <a:t>Tokenization</a:t>
            </a:r>
            <a:r>
              <a:rPr lang="de-DE" sz="1400" dirty="0"/>
              <a:t>, </a:t>
            </a:r>
            <a:r>
              <a:rPr lang="de-DE" sz="1400" dirty="0" err="1"/>
              <a:t>Lemmatization</a:t>
            </a:r>
            <a:endParaRPr lang="de-DE" sz="1400" dirty="0"/>
          </a:p>
          <a:p>
            <a:pPr marL="285750" indent="-285750">
              <a:buFont typeface="Arial" panose="020B0604020202020204" pitchFamily="34" charset="0"/>
              <a:buChar char="•"/>
            </a:pPr>
            <a:r>
              <a:rPr lang="de-DE" sz="1400" dirty="0" err="1"/>
              <a:t>Named</a:t>
            </a:r>
            <a:r>
              <a:rPr lang="de-DE" sz="1400" dirty="0"/>
              <a:t> </a:t>
            </a:r>
            <a:r>
              <a:rPr lang="de-DE" sz="1400" dirty="0" err="1"/>
              <a:t>entity</a:t>
            </a:r>
            <a:r>
              <a:rPr lang="de-DE" sz="1400" dirty="0"/>
              <a:t> </a:t>
            </a:r>
            <a:r>
              <a:rPr lang="de-DE" sz="1400" dirty="0" err="1"/>
              <a:t>recognition</a:t>
            </a:r>
            <a:r>
              <a:rPr lang="de-DE" sz="1400" dirty="0"/>
              <a:t> etc.</a:t>
            </a:r>
          </a:p>
        </p:txBody>
      </p:sp>
      <p:pic>
        <p:nvPicPr>
          <p:cNvPr id="42" name="Picture 41">
            <a:extLst>
              <a:ext uri="{FF2B5EF4-FFF2-40B4-BE49-F238E27FC236}">
                <a16:creationId xmlns:a16="http://schemas.microsoft.com/office/drawing/2014/main" id="{EA6B4F4A-F2ED-2417-1863-4B40FF6F0B75}"/>
              </a:ext>
            </a:extLst>
          </p:cNvPr>
          <p:cNvPicPr>
            <a:picLocks noChangeAspect="1"/>
          </p:cNvPicPr>
          <p:nvPr/>
        </p:nvPicPr>
        <p:blipFill>
          <a:blip r:embed="rId4"/>
          <a:stretch>
            <a:fillRect/>
          </a:stretch>
        </p:blipFill>
        <p:spPr>
          <a:xfrm>
            <a:off x="441648" y="4518164"/>
            <a:ext cx="3203286" cy="1823813"/>
          </a:xfrm>
          <a:prstGeom prst="rect">
            <a:avLst/>
          </a:prstGeom>
        </p:spPr>
      </p:pic>
      <p:cxnSp>
        <p:nvCxnSpPr>
          <p:cNvPr id="43" name="Straight Arrow Connector 42">
            <a:extLst>
              <a:ext uri="{FF2B5EF4-FFF2-40B4-BE49-F238E27FC236}">
                <a16:creationId xmlns:a16="http://schemas.microsoft.com/office/drawing/2014/main" id="{3E8976ED-9D6A-3B39-93F2-A136FD9C179C}"/>
              </a:ext>
            </a:extLst>
          </p:cNvPr>
          <p:cNvCxnSpPr>
            <a:cxnSpLocks/>
          </p:cNvCxnSpPr>
          <p:nvPr/>
        </p:nvCxnSpPr>
        <p:spPr>
          <a:xfrm>
            <a:off x="3760282" y="5748219"/>
            <a:ext cx="37560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68C5A56-F000-BC17-1E53-D69331F80DA9}"/>
              </a:ext>
            </a:extLst>
          </p:cNvPr>
          <p:cNvSpPr txBox="1"/>
          <p:nvPr/>
        </p:nvSpPr>
        <p:spPr>
          <a:xfrm>
            <a:off x="4352446" y="4796450"/>
            <a:ext cx="2523556"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de-DE" dirty="0"/>
              <a:t>(5) Corpus </a:t>
            </a:r>
            <a:r>
              <a:rPr lang="de-DE" dirty="0" err="1"/>
              <a:t>creation</a:t>
            </a:r>
            <a:r>
              <a:rPr lang="de-DE" dirty="0"/>
              <a:t> and </a:t>
            </a:r>
            <a:r>
              <a:rPr lang="de-DE" dirty="0" err="1"/>
              <a:t>text</a:t>
            </a:r>
            <a:r>
              <a:rPr lang="de-DE" dirty="0"/>
              <a:t> </a:t>
            </a:r>
            <a:r>
              <a:rPr lang="de-DE" dirty="0" err="1"/>
              <a:t>mining</a:t>
            </a:r>
            <a:r>
              <a:rPr lang="de-DE" dirty="0"/>
              <a:t> </a:t>
            </a:r>
            <a:r>
              <a:rPr lang="de-DE" dirty="0" err="1"/>
              <a:t>analysis</a:t>
            </a:r>
            <a:endParaRPr lang="de-DE" dirty="0"/>
          </a:p>
          <a:p>
            <a:r>
              <a:rPr lang="de-DE" sz="1600" dirty="0"/>
              <a:t>e.g. </a:t>
            </a:r>
            <a:r>
              <a:rPr lang="de-DE" sz="1600" i="1" dirty="0" err="1"/>
              <a:t>Nopaque</a:t>
            </a:r>
            <a:endParaRPr lang="de-DE" sz="1600" i="1" dirty="0"/>
          </a:p>
        </p:txBody>
      </p:sp>
      <p:sp>
        <p:nvSpPr>
          <p:cNvPr id="46" name="TextBox 45">
            <a:extLst>
              <a:ext uri="{FF2B5EF4-FFF2-40B4-BE49-F238E27FC236}">
                <a16:creationId xmlns:a16="http://schemas.microsoft.com/office/drawing/2014/main" id="{E84516F4-EFF2-089E-6B83-89C4335798C0}"/>
              </a:ext>
            </a:extLst>
          </p:cNvPr>
          <p:cNvSpPr txBox="1"/>
          <p:nvPr/>
        </p:nvSpPr>
        <p:spPr>
          <a:xfrm>
            <a:off x="4415080" y="5866655"/>
            <a:ext cx="2208747" cy="307777"/>
          </a:xfrm>
          <a:prstGeom prst="rect">
            <a:avLst/>
          </a:prstGeom>
          <a:noFill/>
        </p:spPr>
        <p:txBody>
          <a:bodyPr wrap="square" rtlCol="0">
            <a:spAutoFit/>
          </a:bodyPr>
          <a:lstStyle/>
          <a:p>
            <a:pPr marL="285750" indent="-285750">
              <a:buFont typeface="Arial" panose="020B0604020202020204" pitchFamily="34" charset="0"/>
              <a:buChar char="•"/>
            </a:pPr>
            <a:r>
              <a:rPr lang="de-DE" sz="1400" dirty="0"/>
              <a:t>Corpus </a:t>
            </a:r>
            <a:r>
              <a:rPr lang="de-DE" sz="1400" dirty="0" err="1"/>
              <a:t>query</a:t>
            </a:r>
            <a:endParaRPr lang="de-DE" sz="1400" dirty="0"/>
          </a:p>
        </p:txBody>
      </p:sp>
      <p:pic>
        <p:nvPicPr>
          <p:cNvPr id="48" name="Picture 47">
            <a:extLst>
              <a:ext uri="{FF2B5EF4-FFF2-40B4-BE49-F238E27FC236}">
                <a16:creationId xmlns:a16="http://schemas.microsoft.com/office/drawing/2014/main" id="{2E25B0C2-ECA3-C144-C432-6C5C89410626}"/>
              </a:ext>
            </a:extLst>
          </p:cNvPr>
          <p:cNvPicPr>
            <a:picLocks noChangeAspect="1"/>
          </p:cNvPicPr>
          <p:nvPr/>
        </p:nvPicPr>
        <p:blipFill>
          <a:blip r:embed="rId5"/>
          <a:stretch>
            <a:fillRect/>
          </a:stretch>
        </p:blipFill>
        <p:spPr>
          <a:xfrm>
            <a:off x="7631716" y="4381525"/>
            <a:ext cx="3586451" cy="2189692"/>
          </a:xfrm>
          <a:prstGeom prst="rect">
            <a:avLst/>
          </a:prstGeom>
          <a:ln w="3175">
            <a:solidFill>
              <a:schemeClr val="tx1"/>
            </a:solidFill>
          </a:ln>
        </p:spPr>
      </p:pic>
      <p:sp>
        <p:nvSpPr>
          <p:cNvPr id="51" name="TextBox 50">
            <a:extLst>
              <a:ext uri="{FF2B5EF4-FFF2-40B4-BE49-F238E27FC236}">
                <a16:creationId xmlns:a16="http://schemas.microsoft.com/office/drawing/2014/main" id="{6C7867D0-65A3-88CC-3DF1-72F318A854F2}"/>
              </a:ext>
            </a:extLst>
          </p:cNvPr>
          <p:cNvSpPr txBox="1"/>
          <p:nvPr/>
        </p:nvSpPr>
        <p:spPr>
          <a:xfrm>
            <a:off x="8635198" y="2852828"/>
            <a:ext cx="3018009"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de-DE" dirty="0"/>
              <a:t>(3) Post </a:t>
            </a:r>
            <a:r>
              <a:rPr lang="de-DE" dirty="0" err="1"/>
              <a:t>Correction</a:t>
            </a:r>
            <a:r>
              <a:rPr lang="de-DE" dirty="0"/>
              <a:t> &amp; </a:t>
            </a:r>
            <a:r>
              <a:rPr lang="de-DE" dirty="0" err="1"/>
              <a:t>Meta</a:t>
            </a:r>
            <a:r>
              <a:rPr lang="de-DE" dirty="0"/>
              <a:t> </a:t>
            </a:r>
            <a:r>
              <a:rPr lang="de-DE" dirty="0" err="1"/>
              <a:t>data</a:t>
            </a:r>
            <a:r>
              <a:rPr lang="de-DE" dirty="0"/>
              <a:t> </a:t>
            </a:r>
            <a:r>
              <a:rPr lang="de-DE" dirty="0" err="1"/>
              <a:t>curation</a:t>
            </a:r>
            <a:endParaRPr lang="de-DE" dirty="0"/>
          </a:p>
          <a:p>
            <a:r>
              <a:rPr lang="de-DE" sz="1600" dirty="0"/>
              <a:t>e.g. </a:t>
            </a:r>
            <a:r>
              <a:rPr lang="de-DE" sz="1600" dirty="0" err="1"/>
              <a:t>with</a:t>
            </a:r>
            <a:r>
              <a:rPr lang="de-DE" sz="1600" dirty="0"/>
              <a:t> </a:t>
            </a:r>
            <a:r>
              <a:rPr lang="de-DE" sz="1600" i="1" dirty="0"/>
              <a:t>Oxygen</a:t>
            </a:r>
            <a:r>
              <a:rPr lang="de-DE" sz="1600" dirty="0"/>
              <a:t> </a:t>
            </a:r>
            <a:r>
              <a:rPr lang="de-DE" sz="1600" dirty="0" err="1"/>
              <a:t>or</a:t>
            </a:r>
            <a:r>
              <a:rPr lang="de-DE" sz="1600" dirty="0"/>
              <a:t> </a:t>
            </a:r>
            <a:r>
              <a:rPr lang="de-DE" sz="1600" i="1" dirty="0"/>
              <a:t>open </a:t>
            </a:r>
            <a:r>
              <a:rPr lang="de-DE" sz="1600" i="1" dirty="0" err="1"/>
              <a:t>refine</a:t>
            </a:r>
            <a:endParaRPr lang="de-DE" sz="1600" i="1" dirty="0"/>
          </a:p>
        </p:txBody>
      </p:sp>
      <p:sp>
        <p:nvSpPr>
          <p:cNvPr id="55" name="TextBox 54">
            <a:extLst>
              <a:ext uri="{FF2B5EF4-FFF2-40B4-BE49-F238E27FC236}">
                <a16:creationId xmlns:a16="http://schemas.microsoft.com/office/drawing/2014/main" id="{13163BE4-4CEC-16B7-2318-433E2A383795}"/>
              </a:ext>
            </a:extLst>
          </p:cNvPr>
          <p:cNvSpPr txBox="1"/>
          <p:nvPr/>
        </p:nvSpPr>
        <p:spPr>
          <a:xfrm>
            <a:off x="804896" y="3796008"/>
            <a:ext cx="1909050" cy="646331"/>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de-DE" dirty="0" err="1"/>
              <a:t>Vrt</a:t>
            </a:r>
            <a:r>
              <a:rPr lang="de-DE" dirty="0"/>
              <a:t>*-file </a:t>
            </a:r>
            <a:r>
              <a:rPr lang="de-DE" dirty="0" err="1"/>
              <a:t>or</a:t>
            </a:r>
            <a:r>
              <a:rPr lang="de-DE" dirty="0"/>
              <a:t> </a:t>
            </a:r>
            <a:r>
              <a:rPr lang="de-DE" dirty="0" err="1"/>
              <a:t>enriched</a:t>
            </a:r>
            <a:r>
              <a:rPr lang="de-DE" dirty="0"/>
              <a:t> </a:t>
            </a:r>
            <a:r>
              <a:rPr lang="de-DE" dirty="0" err="1"/>
              <a:t>xml</a:t>
            </a:r>
            <a:r>
              <a:rPr lang="de-DE" dirty="0"/>
              <a:t>-file</a:t>
            </a:r>
          </a:p>
        </p:txBody>
      </p:sp>
      <p:cxnSp>
        <p:nvCxnSpPr>
          <p:cNvPr id="61" name="Straight Connector 60">
            <a:extLst>
              <a:ext uri="{FF2B5EF4-FFF2-40B4-BE49-F238E27FC236}">
                <a16:creationId xmlns:a16="http://schemas.microsoft.com/office/drawing/2014/main" id="{0568D57B-8A07-9DA9-163F-6ABFEB227234}"/>
              </a:ext>
            </a:extLst>
          </p:cNvPr>
          <p:cNvCxnSpPr>
            <a:cxnSpLocks/>
          </p:cNvCxnSpPr>
          <p:nvPr/>
        </p:nvCxnSpPr>
        <p:spPr>
          <a:xfrm flipV="1">
            <a:off x="9802368" y="1793649"/>
            <a:ext cx="0" cy="282039"/>
          </a:xfrm>
          <a:prstGeom prst="line">
            <a:avLst/>
          </a:prstGeom>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89DFEE00-5300-E276-8436-3A6BECDB5E95}"/>
              </a:ext>
            </a:extLst>
          </p:cNvPr>
          <p:cNvSpPr txBox="1"/>
          <p:nvPr/>
        </p:nvSpPr>
        <p:spPr>
          <a:xfrm>
            <a:off x="8443482" y="3933414"/>
            <a:ext cx="2049779"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de-DE" dirty="0" err="1"/>
              <a:t>part</a:t>
            </a:r>
            <a:r>
              <a:rPr lang="de-DE" dirty="0"/>
              <a:t> </a:t>
            </a:r>
            <a:r>
              <a:rPr lang="de-DE" dirty="0" err="1"/>
              <a:t>of</a:t>
            </a:r>
            <a:r>
              <a:rPr lang="de-DE" dirty="0"/>
              <a:t> a </a:t>
            </a:r>
            <a:r>
              <a:rPr lang="de-DE" dirty="0" err="1"/>
              <a:t>corpus</a:t>
            </a:r>
            <a:endParaRPr lang="de-DE" dirty="0"/>
          </a:p>
        </p:txBody>
      </p:sp>
      <p:cxnSp>
        <p:nvCxnSpPr>
          <p:cNvPr id="5" name="Straight Connector 4">
            <a:extLst>
              <a:ext uri="{FF2B5EF4-FFF2-40B4-BE49-F238E27FC236}">
                <a16:creationId xmlns:a16="http://schemas.microsoft.com/office/drawing/2014/main" id="{49D2A93C-20E2-D7D1-3F2F-B964C6FBA1D3}"/>
              </a:ext>
            </a:extLst>
          </p:cNvPr>
          <p:cNvCxnSpPr>
            <a:cxnSpLocks/>
          </p:cNvCxnSpPr>
          <p:nvPr/>
        </p:nvCxnSpPr>
        <p:spPr>
          <a:xfrm flipH="1">
            <a:off x="8319436" y="1729525"/>
            <a:ext cx="810768" cy="96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F5D4867-662B-4B6D-DE38-54FA5C6AD62D}"/>
              </a:ext>
            </a:extLst>
          </p:cNvPr>
          <p:cNvCxnSpPr>
            <a:cxnSpLocks/>
          </p:cNvCxnSpPr>
          <p:nvPr/>
        </p:nvCxnSpPr>
        <p:spPr>
          <a:xfrm flipV="1">
            <a:off x="10116312" y="2585566"/>
            <a:ext cx="0" cy="360993"/>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797A34BD-F53D-52ED-923A-534477FD2706}"/>
              </a:ext>
            </a:extLst>
          </p:cNvPr>
          <p:cNvSpPr txBox="1"/>
          <p:nvPr/>
        </p:nvSpPr>
        <p:spPr>
          <a:xfrm>
            <a:off x="8823742" y="1135159"/>
            <a:ext cx="2829465"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de-DE" dirty="0"/>
              <a:t>(2) </a:t>
            </a:r>
            <a:r>
              <a:rPr lang="de-DE" dirty="0" err="1"/>
              <a:t>Normalizing</a:t>
            </a:r>
            <a:r>
              <a:rPr lang="de-DE" dirty="0"/>
              <a:t> </a:t>
            </a:r>
            <a:r>
              <a:rPr lang="de-DE" dirty="0" err="1"/>
              <a:t>the</a:t>
            </a:r>
            <a:r>
              <a:rPr lang="de-DE" dirty="0"/>
              <a:t> final </a:t>
            </a:r>
            <a:r>
              <a:rPr lang="de-DE" dirty="0" err="1"/>
              <a:t>transcript</a:t>
            </a:r>
            <a:r>
              <a:rPr lang="de-DE" dirty="0"/>
              <a:t> </a:t>
            </a:r>
          </a:p>
          <a:p>
            <a:r>
              <a:rPr lang="de-DE" sz="1600" dirty="0"/>
              <a:t>e.g. </a:t>
            </a:r>
            <a:r>
              <a:rPr lang="de-DE" sz="1600" dirty="0" err="1"/>
              <a:t>with</a:t>
            </a:r>
            <a:r>
              <a:rPr lang="de-DE" sz="1600" dirty="0"/>
              <a:t> </a:t>
            </a:r>
            <a:r>
              <a:rPr lang="de-DE" sz="1600" i="1" dirty="0" err="1"/>
              <a:t>python</a:t>
            </a:r>
            <a:r>
              <a:rPr lang="de-DE" sz="1600" i="1" dirty="0"/>
              <a:t> </a:t>
            </a:r>
            <a:r>
              <a:rPr lang="de-DE" sz="1600" i="1" dirty="0" err="1"/>
              <a:t>scripts</a:t>
            </a:r>
            <a:r>
              <a:rPr lang="de-DE" sz="1600" i="1" dirty="0"/>
              <a:t> </a:t>
            </a:r>
            <a:r>
              <a:rPr lang="de-DE" sz="1600" i="1" dirty="0" err="1"/>
              <a:t>replacing</a:t>
            </a:r>
            <a:r>
              <a:rPr lang="de-DE" sz="1600" i="1" dirty="0"/>
              <a:t> </a:t>
            </a:r>
            <a:r>
              <a:rPr lang="de-DE" sz="1600" i="1" dirty="0" err="1"/>
              <a:t>abbreviations</a:t>
            </a:r>
            <a:r>
              <a:rPr lang="de-DE" sz="1600" i="1" dirty="0"/>
              <a:t> and </a:t>
            </a:r>
            <a:r>
              <a:rPr lang="de-DE" sz="1600" i="1" dirty="0" err="1"/>
              <a:t>special</a:t>
            </a:r>
            <a:r>
              <a:rPr lang="de-DE" sz="1600" i="1" dirty="0"/>
              <a:t> </a:t>
            </a:r>
            <a:r>
              <a:rPr lang="de-DE" sz="1600" i="1" dirty="0" err="1"/>
              <a:t>characters</a:t>
            </a:r>
            <a:endParaRPr lang="de-DE" sz="1600" i="1" dirty="0"/>
          </a:p>
        </p:txBody>
      </p:sp>
      <p:sp>
        <p:nvSpPr>
          <p:cNvPr id="13" name="TextBox 12">
            <a:extLst>
              <a:ext uri="{FF2B5EF4-FFF2-40B4-BE49-F238E27FC236}">
                <a16:creationId xmlns:a16="http://schemas.microsoft.com/office/drawing/2014/main" id="{B1E9AA9D-C785-29E7-57C0-E9CD041A8296}"/>
              </a:ext>
            </a:extLst>
          </p:cNvPr>
          <p:cNvSpPr txBox="1"/>
          <p:nvPr/>
        </p:nvSpPr>
        <p:spPr>
          <a:xfrm>
            <a:off x="307207" y="6449003"/>
            <a:ext cx="4076700" cy="369332"/>
          </a:xfrm>
          <a:prstGeom prst="rect">
            <a:avLst/>
          </a:prstGeom>
          <a:noFill/>
        </p:spPr>
        <p:txBody>
          <a:bodyPr wrap="square" rtlCol="0">
            <a:spAutoFit/>
          </a:bodyPr>
          <a:lstStyle/>
          <a:p>
            <a:r>
              <a:rPr lang="de-DE" dirty="0"/>
              <a:t>* </a:t>
            </a:r>
            <a:r>
              <a:rPr lang="de-DE" dirty="0" err="1"/>
              <a:t>Verticalized</a:t>
            </a:r>
            <a:r>
              <a:rPr lang="de-DE" dirty="0"/>
              <a:t> </a:t>
            </a:r>
            <a:r>
              <a:rPr lang="de-DE" dirty="0" err="1"/>
              <a:t>text</a:t>
            </a:r>
            <a:r>
              <a:rPr lang="de-DE" dirty="0"/>
              <a:t> </a:t>
            </a:r>
            <a:r>
              <a:rPr lang="de-DE" dirty="0" err="1"/>
              <a:t>file</a:t>
            </a:r>
            <a:endParaRPr lang="de-DE" dirty="0"/>
          </a:p>
        </p:txBody>
      </p:sp>
    </p:spTree>
    <p:extLst>
      <p:ext uri="{BB962C8B-B14F-4D97-AF65-F5344CB8AC3E}">
        <p14:creationId xmlns:p14="http://schemas.microsoft.com/office/powerpoint/2010/main" val="1695203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41B316-B63F-31AE-777F-2DCCED6589A3}"/>
              </a:ext>
            </a:extLst>
          </p:cNvPr>
          <p:cNvPicPr>
            <a:picLocks noGrp="1" noChangeAspect="1"/>
          </p:cNvPicPr>
          <p:nvPr>
            <p:ph idx="1"/>
          </p:nvPr>
        </p:nvPicPr>
        <p:blipFill>
          <a:blip r:embed="rId2"/>
          <a:stretch>
            <a:fillRect/>
          </a:stretch>
        </p:blipFill>
        <p:spPr>
          <a:xfrm>
            <a:off x="140746" y="986051"/>
            <a:ext cx="11910508" cy="5570970"/>
          </a:xfrm>
        </p:spPr>
      </p:pic>
      <p:sp>
        <p:nvSpPr>
          <p:cNvPr id="2" name="Title 1">
            <a:extLst>
              <a:ext uri="{FF2B5EF4-FFF2-40B4-BE49-F238E27FC236}">
                <a16:creationId xmlns:a16="http://schemas.microsoft.com/office/drawing/2014/main" id="{D1662A75-5EE6-5948-CE65-613AB15A4A82}"/>
              </a:ext>
            </a:extLst>
          </p:cNvPr>
          <p:cNvSpPr>
            <a:spLocks noGrp="1"/>
          </p:cNvSpPr>
          <p:nvPr>
            <p:ph type="title"/>
          </p:nvPr>
        </p:nvSpPr>
        <p:spPr>
          <a:xfrm>
            <a:off x="838200" y="179311"/>
            <a:ext cx="10515600" cy="713048"/>
          </a:xfrm>
        </p:spPr>
        <p:txBody>
          <a:bodyPr>
            <a:normAutofit/>
          </a:bodyPr>
          <a:lstStyle/>
          <a:p>
            <a:r>
              <a:rPr lang="de-DE" sz="2800" dirty="0" err="1"/>
              <a:t>raw</a:t>
            </a:r>
            <a:r>
              <a:rPr lang="de-DE" sz="2800" dirty="0"/>
              <a:t> </a:t>
            </a:r>
            <a:r>
              <a:rPr lang="de-DE" sz="2800" dirty="0" err="1"/>
              <a:t>text</a:t>
            </a:r>
            <a:r>
              <a:rPr lang="de-DE" sz="2800" dirty="0"/>
              <a:t> </a:t>
            </a:r>
            <a:r>
              <a:rPr lang="de-DE" sz="2800" dirty="0" err="1"/>
              <a:t>from</a:t>
            </a:r>
            <a:r>
              <a:rPr lang="de-DE" sz="2800" dirty="0"/>
              <a:t> Transkribus CMM vs. </a:t>
            </a:r>
            <a:r>
              <a:rPr lang="de-DE" sz="2800" dirty="0" err="1"/>
              <a:t>cleaned</a:t>
            </a:r>
            <a:r>
              <a:rPr lang="de-DE" sz="2800" dirty="0"/>
              <a:t> </a:t>
            </a:r>
            <a:r>
              <a:rPr lang="de-DE" sz="2800" dirty="0" err="1"/>
              <a:t>text</a:t>
            </a:r>
            <a:endParaRPr lang="de-DE" sz="2800" dirty="0"/>
          </a:p>
        </p:txBody>
      </p:sp>
      <p:sp>
        <p:nvSpPr>
          <p:cNvPr id="6" name="Oval 5">
            <a:extLst>
              <a:ext uri="{FF2B5EF4-FFF2-40B4-BE49-F238E27FC236}">
                <a16:creationId xmlns:a16="http://schemas.microsoft.com/office/drawing/2014/main" id="{2554045A-0341-C37D-F9D8-EB20B132EC03}"/>
              </a:ext>
            </a:extLst>
          </p:cNvPr>
          <p:cNvSpPr/>
          <p:nvPr/>
        </p:nvSpPr>
        <p:spPr>
          <a:xfrm>
            <a:off x="4285398" y="2367887"/>
            <a:ext cx="307074" cy="354842"/>
          </a:xfrm>
          <a:prstGeom prst="ellipse">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7" name="Oval 6">
            <a:extLst>
              <a:ext uri="{FF2B5EF4-FFF2-40B4-BE49-F238E27FC236}">
                <a16:creationId xmlns:a16="http://schemas.microsoft.com/office/drawing/2014/main" id="{A8C1A305-CC32-5949-E2E9-90B09FE277FB}"/>
              </a:ext>
            </a:extLst>
          </p:cNvPr>
          <p:cNvSpPr/>
          <p:nvPr/>
        </p:nvSpPr>
        <p:spPr>
          <a:xfrm>
            <a:off x="1244222" y="2847833"/>
            <a:ext cx="307074" cy="354842"/>
          </a:xfrm>
          <a:prstGeom prst="ellipse">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8" name="Oval 7">
            <a:extLst>
              <a:ext uri="{FF2B5EF4-FFF2-40B4-BE49-F238E27FC236}">
                <a16:creationId xmlns:a16="http://schemas.microsoft.com/office/drawing/2014/main" id="{BB52BCE5-96CC-3918-4EE8-7AA97E75A126}"/>
              </a:ext>
            </a:extLst>
          </p:cNvPr>
          <p:cNvSpPr/>
          <p:nvPr/>
        </p:nvSpPr>
        <p:spPr>
          <a:xfrm>
            <a:off x="619836" y="1266968"/>
            <a:ext cx="307074" cy="354842"/>
          </a:xfrm>
          <a:prstGeom prst="ellipse">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974235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974251D4-EA7D-0E4E-94C0-F65D66525E8D}"/>
              </a:ext>
            </a:extLst>
          </p:cNvPr>
          <p:cNvSpPr/>
          <p:nvPr/>
        </p:nvSpPr>
        <p:spPr>
          <a:xfrm rot="1188464">
            <a:off x="-1161639" y="6199364"/>
            <a:ext cx="4371473" cy="2895600"/>
          </a:xfrm>
          <a:prstGeom prst="rect">
            <a:avLst/>
          </a:prstGeom>
          <a:solidFill>
            <a:srgbClr val="00486E">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Lelo Regular" panose="020B0003040202000003" pitchFamily="34" charset="0"/>
            </a:endParaRPr>
          </a:p>
        </p:txBody>
      </p:sp>
      <p:sp>
        <p:nvSpPr>
          <p:cNvPr id="7" name="Titel 1">
            <a:extLst>
              <a:ext uri="{FF2B5EF4-FFF2-40B4-BE49-F238E27FC236}">
                <a16:creationId xmlns:a16="http://schemas.microsoft.com/office/drawing/2014/main" id="{7C9D309C-1691-9C45-8AD5-7A89D84325CE}"/>
              </a:ext>
            </a:extLst>
          </p:cNvPr>
          <p:cNvSpPr txBox="1">
            <a:spLocks/>
          </p:cNvSpPr>
          <p:nvPr/>
        </p:nvSpPr>
        <p:spPr>
          <a:xfrm>
            <a:off x="831851" y="387725"/>
            <a:ext cx="10515600" cy="923501"/>
          </a:xfrm>
          <a:prstGeom prst="rect">
            <a:avLst/>
          </a:prstGeom>
        </p:spPr>
        <p:txBody>
          <a:bodyPr anchor="t"/>
          <a:lstStyle>
            <a:lvl1pPr algn="l" defTabSz="914377" rtl="0" eaLnBrk="1" latinLnBrk="0" hangingPunct="1">
              <a:lnSpc>
                <a:spcPct val="90000"/>
              </a:lnSpc>
              <a:spcBef>
                <a:spcPct val="0"/>
              </a:spcBef>
              <a:buNone/>
              <a:defRPr sz="6000" b="1" i="0" kern="1200">
                <a:solidFill>
                  <a:schemeClr val="tx1"/>
                </a:solidFill>
                <a:latin typeface="Lelo Bold" panose="020B0003040202000003" pitchFamily="34" charset="0"/>
                <a:ea typeface="+mj-ea"/>
                <a:cs typeface="+mj-cs"/>
              </a:defRPr>
            </a:lvl1pPr>
          </a:lstStyle>
          <a:p>
            <a:endParaRPr lang="de-DE" sz="2800" dirty="0"/>
          </a:p>
        </p:txBody>
      </p:sp>
      <p:sp>
        <p:nvSpPr>
          <p:cNvPr id="14" name="Fußzeilenplatzhalter 4">
            <a:extLst>
              <a:ext uri="{FF2B5EF4-FFF2-40B4-BE49-F238E27FC236}">
                <a16:creationId xmlns:a16="http://schemas.microsoft.com/office/drawing/2014/main" id="{0BDA18E2-81B5-C049-A96C-FCB0E52B7573}"/>
              </a:ext>
            </a:extLst>
          </p:cNvPr>
          <p:cNvSpPr txBox="1">
            <a:spLocks/>
          </p:cNvSpPr>
          <p:nvPr/>
        </p:nvSpPr>
        <p:spPr>
          <a:xfrm>
            <a:off x="2695698" y="6491816"/>
            <a:ext cx="6858000" cy="35771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sz="900" dirty="0">
              <a:latin typeface="Lelo Regular" panose="020B0003040202000003" pitchFamily="34" charset="0"/>
            </a:endParaRPr>
          </a:p>
        </p:txBody>
      </p:sp>
      <p:pic>
        <p:nvPicPr>
          <p:cNvPr id="16" name="Grafik 15">
            <a:extLst>
              <a:ext uri="{FF2B5EF4-FFF2-40B4-BE49-F238E27FC236}">
                <a16:creationId xmlns:a16="http://schemas.microsoft.com/office/drawing/2014/main" id="{16E68247-F0C1-6D46-B88E-09565B0ED0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78067" y="5951510"/>
            <a:ext cx="1239785" cy="762557"/>
          </a:xfrm>
          <a:prstGeom prst="rect">
            <a:avLst/>
          </a:prstGeom>
        </p:spPr>
      </p:pic>
      <p:sp>
        <p:nvSpPr>
          <p:cNvPr id="8" name="Titel 1">
            <a:extLst>
              <a:ext uri="{FF2B5EF4-FFF2-40B4-BE49-F238E27FC236}">
                <a16:creationId xmlns:a16="http://schemas.microsoft.com/office/drawing/2014/main" id="{A9A06FE4-FA04-33AF-8DF3-3FD33A952C5B}"/>
              </a:ext>
            </a:extLst>
          </p:cNvPr>
          <p:cNvSpPr txBox="1">
            <a:spLocks/>
          </p:cNvSpPr>
          <p:nvPr/>
        </p:nvSpPr>
        <p:spPr>
          <a:xfrm>
            <a:off x="838200" y="365125"/>
            <a:ext cx="10515600" cy="782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800" dirty="0"/>
              <a:t>Structured? Unstructured?</a:t>
            </a:r>
          </a:p>
        </p:txBody>
      </p:sp>
      <p:sp>
        <p:nvSpPr>
          <p:cNvPr id="12" name="Inhaltsplatzhalter 2">
            <a:extLst>
              <a:ext uri="{FF2B5EF4-FFF2-40B4-BE49-F238E27FC236}">
                <a16:creationId xmlns:a16="http://schemas.microsoft.com/office/drawing/2014/main" id="{1181F572-2B3A-2D63-1B85-D37B7119DF7A}"/>
              </a:ext>
            </a:extLst>
          </p:cNvPr>
          <p:cNvSpPr txBox="1">
            <a:spLocks/>
          </p:cNvSpPr>
          <p:nvPr/>
        </p:nvSpPr>
        <p:spPr>
          <a:xfrm>
            <a:off x="838201" y="1311226"/>
            <a:ext cx="4348942" cy="48657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3200" dirty="0">
              <a:solidFill>
                <a:srgbClr val="555555"/>
              </a:solidFill>
            </a:endParaRPr>
          </a:p>
        </p:txBody>
      </p:sp>
      <p:sp>
        <p:nvSpPr>
          <p:cNvPr id="4" name="Textfeld 3">
            <a:extLst>
              <a:ext uri="{FF2B5EF4-FFF2-40B4-BE49-F238E27FC236}">
                <a16:creationId xmlns:a16="http://schemas.microsoft.com/office/drawing/2014/main" id="{1A98CC7D-9D08-025D-98AA-64802C17ED15}"/>
              </a:ext>
            </a:extLst>
          </p:cNvPr>
          <p:cNvSpPr txBox="1"/>
          <p:nvPr/>
        </p:nvSpPr>
        <p:spPr>
          <a:xfrm>
            <a:off x="2143125" y="6118167"/>
            <a:ext cx="8289347" cy="369332"/>
          </a:xfrm>
          <a:prstGeom prst="rect">
            <a:avLst/>
          </a:prstGeom>
          <a:noFill/>
        </p:spPr>
        <p:txBody>
          <a:bodyPr wrap="square" rtlCol="0">
            <a:spAutoFit/>
          </a:bodyPr>
          <a:lstStyle/>
          <a:p>
            <a:r>
              <a:rPr lang="en-GB" dirty="0"/>
              <a:t>From https://en.wikipedia.org/wiki/Doctor_Who</a:t>
            </a:r>
          </a:p>
        </p:txBody>
      </p:sp>
      <p:pic>
        <p:nvPicPr>
          <p:cNvPr id="13" name="Grafik 12">
            <a:extLst>
              <a:ext uri="{FF2B5EF4-FFF2-40B4-BE49-F238E27FC236}">
                <a16:creationId xmlns:a16="http://schemas.microsoft.com/office/drawing/2014/main" id="{53C6222D-B33C-E606-F3A9-34BFEB4FE751}"/>
              </a:ext>
            </a:extLst>
          </p:cNvPr>
          <p:cNvPicPr>
            <a:picLocks noChangeAspect="1"/>
          </p:cNvPicPr>
          <p:nvPr/>
        </p:nvPicPr>
        <p:blipFill>
          <a:blip r:embed="rId4"/>
          <a:stretch>
            <a:fillRect/>
          </a:stretch>
        </p:blipFill>
        <p:spPr>
          <a:xfrm>
            <a:off x="691070" y="1106281"/>
            <a:ext cx="4421472" cy="5112327"/>
          </a:xfrm>
          <a:prstGeom prst="rect">
            <a:avLst/>
          </a:prstGeom>
        </p:spPr>
      </p:pic>
      <p:sp>
        <p:nvSpPr>
          <p:cNvPr id="17" name="Textfeld 16">
            <a:extLst>
              <a:ext uri="{FF2B5EF4-FFF2-40B4-BE49-F238E27FC236}">
                <a16:creationId xmlns:a16="http://schemas.microsoft.com/office/drawing/2014/main" id="{4EC43196-CB1D-6625-7FB2-49F73743BB17}"/>
              </a:ext>
            </a:extLst>
          </p:cNvPr>
          <p:cNvSpPr txBox="1"/>
          <p:nvPr/>
        </p:nvSpPr>
        <p:spPr>
          <a:xfrm>
            <a:off x="5652655" y="1263125"/>
            <a:ext cx="5694796" cy="4524315"/>
          </a:xfrm>
          <a:prstGeom prst="rect">
            <a:avLst/>
          </a:prstGeom>
          <a:noFill/>
        </p:spPr>
        <p:txBody>
          <a:bodyPr wrap="square" rtlCol="0">
            <a:spAutoFit/>
          </a:bodyPr>
          <a:lstStyle/>
          <a:p>
            <a:pPr algn="l"/>
            <a:r>
              <a:rPr lang="en-US" b="1" i="1" dirty="0">
                <a:effectLst/>
                <a:latin typeface="Arial" panose="020B0604020202020204" pitchFamily="34" charset="0"/>
              </a:rPr>
              <a:t>Doctor Who</a:t>
            </a:r>
            <a:r>
              <a:rPr lang="en-US" b="0" i="0" dirty="0">
                <a:effectLst/>
                <a:latin typeface="Arial" panose="020B0604020202020204" pitchFamily="34" charset="0"/>
              </a:rPr>
              <a:t> is a British </a:t>
            </a:r>
            <a:r>
              <a:rPr lang="en-US" b="0" i="0" u="none" strike="noStrike" dirty="0">
                <a:effectLst/>
                <a:latin typeface="Arial" panose="020B0604020202020204" pitchFamily="34" charset="0"/>
              </a:rPr>
              <a:t>science-fiction television </a:t>
            </a:r>
            <a:r>
              <a:rPr lang="en-US" b="0" i="0" u="none" strike="noStrike" dirty="0" err="1">
                <a:effectLst/>
                <a:latin typeface="Arial" panose="020B0604020202020204" pitchFamily="34" charset="0"/>
              </a:rPr>
              <a:t>programme</a:t>
            </a:r>
            <a:r>
              <a:rPr lang="en-US" b="0" i="0" dirty="0">
                <a:effectLst/>
                <a:latin typeface="Arial" panose="020B0604020202020204" pitchFamily="34" charset="0"/>
              </a:rPr>
              <a:t> broadcast by the </a:t>
            </a:r>
            <a:r>
              <a:rPr lang="en-US" b="0" i="0" u="none" strike="noStrike" dirty="0">
                <a:effectLst/>
                <a:latin typeface="Arial" panose="020B0604020202020204" pitchFamily="34" charset="0"/>
              </a:rPr>
              <a:t>BBC</a:t>
            </a:r>
            <a:r>
              <a:rPr lang="en-US" b="0" i="0" dirty="0">
                <a:effectLst/>
                <a:latin typeface="Arial" panose="020B0604020202020204" pitchFamily="34" charset="0"/>
              </a:rPr>
              <a:t> since 1963. The </a:t>
            </a:r>
            <a:r>
              <a:rPr lang="en-US" b="0" i="0" dirty="0" err="1">
                <a:effectLst/>
                <a:latin typeface="Arial" panose="020B0604020202020204" pitchFamily="34" charset="0"/>
              </a:rPr>
              <a:t>programme</a:t>
            </a:r>
            <a:r>
              <a:rPr lang="en-US" b="0" i="0" dirty="0">
                <a:effectLst/>
                <a:latin typeface="Arial" panose="020B0604020202020204" pitchFamily="34" charset="0"/>
              </a:rPr>
              <a:t> depicts the adventures of a </a:t>
            </a:r>
            <a:r>
              <a:rPr lang="en-US" b="0" i="0" u="none" strike="noStrike" dirty="0">
                <a:effectLst/>
                <a:latin typeface="Arial" panose="020B0604020202020204" pitchFamily="34" charset="0"/>
              </a:rPr>
              <a:t>Time Lord</a:t>
            </a:r>
            <a:r>
              <a:rPr lang="en-US" b="0" i="0" dirty="0">
                <a:effectLst/>
                <a:latin typeface="Arial" panose="020B0604020202020204" pitchFamily="34" charset="0"/>
              </a:rPr>
              <a:t> called </a:t>
            </a:r>
            <a:r>
              <a:rPr lang="en-US" b="0" i="0" u="none" strike="noStrike" dirty="0">
                <a:effectLst/>
                <a:latin typeface="Arial" panose="020B0604020202020204" pitchFamily="34" charset="0"/>
              </a:rPr>
              <a:t>the Doctor</a:t>
            </a:r>
            <a:r>
              <a:rPr lang="en-US" b="0" i="0" dirty="0">
                <a:effectLst/>
                <a:latin typeface="Arial" panose="020B0604020202020204" pitchFamily="34" charset="0"/>
              </a:rPr>
              <a:t>, an </a:t>
            </a:r>
            <a:r>
              <a:rPr lang="en-US" b="0" i="0" u="none" strike="noStrike" dirty="0">
                <a:effectLst/>
                <a:latin typeface="Arial" panose="020B0604020202020204" pitchFamily="34" charset="0"/>
              </a:rPr>
              <a:t>extraterrestrial being</a:t>
            </a:r>
            <a:r>
              <a:rPr lang="en-US" b="0" i="0" dirty="0">
                <a:effectLst/>
                <a:latin typeface="Arial" panose="020B0604020202020204" pitchFamily="34" charset="0"/>
              </a:rPr>
              <a:t> who appears to be human. The Doctor explores the universe in a </a:t>
            </a:r>
            <a:r>
              <a:rPr lang="en-US" b="0" i="0" u="none" strike="noStrike" dirty="0">
                <a:effectLst/>
                <a:latin typeface="Arial" panose="020B0604020202020204" pitchFamily="34" charset="0"/>
              </a:rPr>
              <a:t>time-travelling</a:t>
            </a:r>
            <a:r>
              <a:rPr lang="en-US" b="0" i="0" dirty="0">
                <a:effectLst/>
                <a:latin typeface="Arial" panose="020B0604020202020204" pitchFamily="34" charset="0"/>
              </a:rPr>
              <a:t> </a:t>
            </a:r>
            <a:r>
              <a:rPr lang="en-US" b="0" i="0" u="none" strike="noStrike" dirty="0">
                <a:effectLst/>
                <a:latin typeface="Arial" panose="020B0604020202020204" pitchFamily="34" charset="0"/>
              </a:rPr>
              <a:t>space ship</a:t>
            </a:r>
            <a:r>
              <a:rPr lang="en-US" b="0" i="0" dirty="0">
                <a:effectLst/>
                <a:latin typeface="Arial" panose="020B0604020202020204" pitchFamily="34" charset="0"/>
              </a:rPr>
              <a:t> called the </a:t>
            </a:r>
            <a:r>
              <a:rPr lang="en-US" b="0" i="0" u="none" strike="noStrike" dirty="0">
                <a:effectLst/>
                <a:latin typeface="Arial" panose="020B0604020202020204" pitchFamily="34" charset="0"/>
              </a:rPr>
              <a:t>TARDIS</a:t>
            </a:r>
            <a:r>
              <a:rPr lang="en-US" b="0" i="0" dirty="0">
                <a:effectLst/>
                <a:latin typeface="Arial" panose="020B0604020202020204" pitchFamily="34" charset="0"/>
              </a:rPr>
              <a:t>. The TARDIS exterior appears as a blue British </a:t>
            </a:r>
            <a:r>
              <a:rPr lang="en-US" b="0" i="0" u="none" strike="noStrike" dirty="0">
                <a:effectLst/>
                <a:latin typeface="Arial" panose="020B0604020202020204" pitchFamily="34" charset="0"/>
              </a:rPr>
              <a:t>police box</a:t>
            </a:r>
            <a:r>
              <a:rPr lang="en-US" b="0" i="0" dirty="0">
                <a:effectLst/>
                <a:latin typeface="Arial" panose="020B0604020202020204" pitchFamily="34" charset="0"/>
              </a:rPr>
              <a:t>, which was a common sight in Britain in 1963 when the series first aired. With various </a:t>
            </a:r>
            <a:r>
              <a:rPr lang="en-US" b="0" i="0" u="none" strike="noStrike" dirty="0">
                <a:effectLst/>
                <a:latin typeface="Arial" panose="020B0604020202020204" pitchFamily="34" charset="0"/>
              </a:rPr>
              <a:t>companions</a:t>
            </a:r>
            <a:r>
              <a:rPr lang="en-US" b="0" i="0" dirty="0">
                <a:effectLst/>
                <a:latin typeface="Arial" panose="020B0604020202020204" pitchFamily="34" charset="0"/>
              </a:rPr>
              <a:t>, the Doctor combats </a:t>
            </a:r>
            <a:r>
              <a:rPr lang="en-US" b="0" i="0" u="none" strike="noStrike" dirty="0">
                <a:effectLst/>
                <a:latin typeface="Arial" panose="020B0604020202020204" pitchFamily="34" charset="0"/>
              </a:rPr>
              <a:t>foes</a:t>
            </a:r>
            <a:r>
              <a:rPr lang="en-US" b="0" i="0" dirty="0">
                <a:effectLst/>
                <a:latin typeface="Arial" panose="020B0604020202020204" pitchFamily="34" charset="0"/>
              </a:rPr>
              <a:t>, works to save </a:t>
            </a:r>
            <a:r>
              <a:rPr lang="en-US" b="0" i="0" dirty="0" err="1">
                <a:effectLst/>
                <a:latin typeface="Arial" panose="020B0604020202020204" pitchFamily="34" charset="0"/>
              </a:rPr>
              <a:t>civilisations</a:t>
            </a:r>
            <a:r>
              <a:rPr lang="en-US" b="0" i="0" dirty="0">
                <a:effectLst/>
                <a:latin typeface="Arial" panose="020B0604020202020204" pitchFamily="34" charset="0"/>
              </a:rPr>
              <a:t>, and helps people in need.</a:t>
            </a:r>
          </a:p>
          <a:p>
            <a:pPr algn="l"/>
            <a:r>
              <a:rPr lang="en-US" b="0" i="0" dirty="0">
                <a:effectLst/>
                <a:latin typeface="Arial" panose="020B0604020202020204" pitchFamily="34" charset="0"/>
              </a:rPr>
              <a:t>Beginning with </a:t>
            </a:r>
            <a:r>
              <a:rPr lang="en-US" b="0" i="0" u="none" strike="noStrike" dirty="0">
                <a:effectLst/>
                <a:latin typeface="Arial" panose="020B0604020202020204" pitchFamily="34" charset="0"/>
              </a:rPr>
              <a:t>William Hartnell</a:t>
            </a:r>
            <a:r>
              <a:rPr lang="en-US" b="0" i="0" dirty="0">
                <a:effectLst/>
                <a:latin typeface="Arial" panose="020B0604020202020204" pitchFamily="34" charset="0"/>
              </a:rPr>
              <a:t>, thirteen actors have headlined the series as the Doctor; in 2017, </a:t>
            </a:r>
            <a:r>
              <a:rPr lang="en-US" b="0" i="0" u="none" strike="noStrike" dirty="0">
                <a:effectLst/>
                <a:latin typeface="Arial" panose="020B0604020202020204" pitchFamily="34" charset="0"/>
              </a:rPr>
              <a:t>Jodie Whittaker</a:t>
            </a:r>
            <a:r>
              <a:rPr lang="en-US" b="0" i="0" dirty="0">
                <a:effectLst/>
                <a:latin typeface="Arial" panose="020B0604020202020204" pitchFamily="34" charset="0"/>
              </a:rPr>
              <a:t> became the first woman to officially play the role on television. </a:t>
            </a:r>
            <a:r>
              <a:rPr lang="en-US" b="0" i="0" dirty="0">
                <a:solidFill>
                  <a:srgbClr val="202122"/>
                </a:solidFill>
                <a:effectLst/>
                <a:latin typeface="Arial" panose="020B0604020202020204" pitchFamily="34" charset="0"/>
              </a:rPr>
              <a:t>…</a:t>
            </a:r>
          </a:p>
          <a:p>
            <a:endParaRPr lang="en-GB" dirty="0"/>
          </a:p>
        </p:txBody>
      </p:sp>
    </p:spTree>
    <p:extLst>
      <p:ext uri="{BB962C8B-B14F-4D97-AF65-F5344CB8AC3E}">
        <p14:creationId xmlns:p14="http://schemas.microsoft.com/office/powerpoint/2010/main" val="1011537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974251D4-EA7D-0E4E-94C0-F65D66525E8D}"/>
              </a:ext>
            </a:extLst>
          </p:cNvPr>
          <p:cNvSpPr/>
          <p:nvPr/>
        </p:nvSpPr>
        <p:spPr>
          <a:xfrm rot="1188464">
            <a:off x="-1161639" y="6199364"/>
            <a:ext cx="4371473" cy="2895600"/>
          </a:xfrm>
          <a:prstGeom prst="rect">
            <a:avLst/>
          </a:prstGeom>
          <a:solidFill>
            <a:srgbClr val="00486E">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Lelo Regular" panose="020B0003040202000003" pitchFamily="34" charset="0"/>
            </a:endParaRPr>
          </a:p>
        </p:txBody>
      </p:sp>
      <p:sp>
        <p:nvSpPr>
          <p:cNvPr id="7" name="Titel 1">
            <a:extLst>
              <a:ext uri="{FF2B5EF4-FFF2-40B4-BE49-F238E27FC236}">
                <a16:creationId xmlns:a16="http://schemas.microsoft.com/office/drawing/2014/main" id="{7C9D309C-1691-9C45-8AD5-7A89D84325CE}"/>
              </a:ext>
            </a:extLst>
          </p:cNvPr>
          <p:cNvSpPr txBox="1">
            <a:spLocks/>
          </p:cNvSpPr>
          <p:nvPr/>
        </p:nvSpPr>
        <p:spPr>
          <a:xfrm>
            <a:off x="831851" y="387725"/>
            <a:ext cx="10515600" cy="923501"/>
          </a:xfrm>
          <a:prstGeom prst="rect">
            <a:avLst/>
          </a:prstGeom>
        </p:spPr>
        <p:txBody>
          <a:bodyPr anchor="t"/>
          <a:lstStyle>
            <a:lvl1pPr algn="l" defTabSz="914377" rtl="0" eaLnBrk="1" latinLnBrk="0" hangingPunct="1">
              <a:lnSpc>
                <a:spcPct val="90000"/>
              </a:lnSpc>
              <a:spcBef>
                <a:spcPct val="0"/>
              </a:spcBef>
              <a:buNone/>
              <a:defRPr sz="6000" b="1" i="0" kern="1200">
                <a:solidFill>
                  <a:schemeClr val="tx1"/>
                </a:solidFill>
                <a:latin typeface="Lelo Bold" panose="020B0003040202000003" pitchFamily="34" charset="0"/>
                <a:ea typeface="+mj-ea"/>
                <a:cs typeface="+mj-cs"/>
              </a:defRPr>
            </a:lvl1pPr>
          </a:lstStyle>
          <a:p>
            <a:endParaRPr lang="de-DE" sz="2800" dirty="0"/>
          </a:p>
        </p:txBody>
      </p:sp>
      <p:sp>
        <p:nvSpPr>
          <p:cNvPr id="14" name="Fußzeilenplatzhalter 4">
            <a:extLst>
              <a:ext uri="{FF2B5EF4-FFF2-40B4-BE49-F238E27FC236}">
                <a16:creationId xmlns:a16="http://schemas.microsoft.com/office/drawing/2014/main" id="{0BDA18E2-81B5-C049-A96C-FCB0E52B7573}"/>
              </a:ext>
            </a:extLst>
          </p:cNvPr>
          <p:cNvSpPr txBox="1">
            <a:spLocks/>
          </p:cNvSpPr>
          <p:nvPr/>
        </p:nvSpPr>
        <p:spPr>
          <a:xfrm>
            <a:off x="2695698" y="6491816"/>
            <a:ext cx="6858000" cy="35771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sz="900" dirty="0">
              <a:latin typeface="Lelo Regular" panose="020B0003040202000003" pitchFamily="34" charset="0"/>
            </a:endParaRPr>
          </a:p>
        </p:txBody>
      </p:sp>
      <p:sp>
        <p:nvSpPr>
          <p:cNvPr id="8" name="Titel 1">
            <a:extLst>
              <a:ext uri="{FF2B5EF4-FFF2-40B4-BE49-F238E27FC236}">
                <a16:creationId xmlns:a16="http://schemas.microsoft.com/office/drawing/2014/main" id="{A9A06FE4-FA04-33AF-8DF3-3FD33A952C5B}"/>
              </a:ext>
            </a:extLst>
          </p:cNvPr>
          <p:cNvSpPr txBox="1">
            <a:spLocks/>
          </p:cNvSpPr>
          <p:nvPr/>
        </p:nvSpPr>
        <p:spPr>
          <a:xfrm>
            <a:off x="838200" y="365125"/>
            <a:ext cx="10515600" cy="782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800" dirty="0"/>
              <a:t>Structured data – Unstructured text</a:t>
            </a:r>
          </a:p>
        </p:txBody>
      </p:sp>
      <p:sp>
        <p:nvSpPr>
          <p:cNvPr id="12" name="Inhaltsplatzhalter 2">
            <a:extLst>
              <a:ext uri="{FF2B5EF4-FFF2-40B4-BE49-F238E27FC236}">
                <a16:creationId xmlns:a16="http://schemas.microsoft.com/office/drawing/2014/main" id="{1181F572-2B3A-2D63-1B85-D37B7119DF7A}"/>
              </a:ext>
            </a:extLst>
          </p:cNvPr>
          <p:cNvSpPr txBox="1">
            <a:spLocks/>
          </p:cNvSpPr>
          <p:nvPr/>
        </p:nvSpPr>
        <p:spPr>
          <a:xfrm>
            <a:off x="838201" y="1311226"/>
            <a:ext cx="4348942" cy="48657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3200" dirty="0">
              <a:solidFill>
                <a:srgbClr val="555555"/>
              </a:solidFill>
            </a:endParaRPr>
          </a:p>
        </p:txBody>
      </p:sp>
      <p:sp>
        <p:nvSpPr>
          <p:cNvPr id="17" name="Textfeld 16">
            <a:extLst>
              <a:ext uri="{FF2B5EF4-FFF2-40B4-BE49-F238E27FC236}">
                <a16:creationId xmlns:a16="http://schemas.microsoft.com/office/drawing/2014/main" id="{4EC43196-CB1D-6625-7FB2-49F73743BB17}"/>
              </a:ext>
            </a:extLst>
          </p:cNvPr>
          <p:cNvSpPr txBox="1"/>
          <p:nvPr/>
        </p:nvSpPr>
        <p:spPr>
          <a:xfrm>
            <a:off x="5652655" y="1263125"/>
            <a:ext cx="5694796" cy="3939540"/>
          </a:xfrm>
          <a:prstGeom prst="rect">
            <a:avLst/>
          </a:prstGeom>
          <a:noFill/>
        </p:spPr>
        <p:txBody>
          <a:bodyPr wrap="square" rtlCol="0">
            <a:spAutoFit/>
          </a:bodyPr>
          <a:lstStyle/>
          <a:p>
            <a:pPr algn="l"/>
            <a:r>
              <a:rPr lang="en-US" sz="1600" b="1" i="1" dirty="0">
                <a:solidFill>
                  <a:schemeClr val="accent4">
                    <a:lumMod val="75000"/>
                  </a:schemeClr>
                </a:solidFill>
                <a:effectLst/>
                <a:latin typeface="Arial" panose="020B0604020202020204" pitchFamily="34" charset="0"/>
              </a:rPr>
              <a:t>Doctor Who</a:t>
            </a:r>
            <a:r>
              <a:rPr lang="en-US" sz="1600" b="0" i="0" dirty="0">
                <a:solidFill>
                  <a:schemeClr val="accent4">
                    <a:lumMod val="75000"/>
                  </a:schemeClr>
                </a:solidFill>
                <a:effectLst/>
                <a:latin typeface="Arial" panose="020B0604020202020204" pitchFamily="34" charset="0"/>
              </a:rPr>
              <a:t> is a British </a:t>
            </a:r>
            <a:r>
              <a:rPr lang="en-US" sz="1600" b="0" i="0" u="none" strike="noStrike" dirty="0">
                <a:solidFill>
                  <a:schemeClr val="accent4">
                    <a:lumMod val="75000"/>
                  </a:schemeClr>
                </a:solidFill>
                <a:effectLst/>
                <a:latin typeface="Arial" panose="020B0604020202020204" pitchFamily="34" charset="0"/>
              </a:rPr>
              <a:t>science-fiction television </a:t>
            </a:r>
            <a:r>
              <a:rPr lang="en-US" sz="1600" b="0" i="0" u="none" strike="noStrike" dirty="0" err="1">
                <a:solidFill>
                  <a:schemeClr val="accent4">
                    <a:lumMod val="75000"/>
                  </a:schemeClr>
                </a:solidFill>
                <a:effectLst/>
                <a:latin typeface="Arial" panose="020B0604020202020204" pitchFamily="34" charset="0"/>
              </a:rPr>
              <a:t>programme</a:t>
            </a:r>
            <a:r>
              <a:rPr lang="en-US" sz="1600" b="0" i="0" dirty="0">
                <a:solidFill>
                  <a:schemeClr val="accent4">
                    <a:lumMod val="75000"/>
                  </a:schemeClr>
                </a:solidFill>
                <a:effectLst/>
                <a:latin typeface="Arial" panose="020B0604020202020204" pitchFamily="34" charset="0"/>
              </a:rPr>
              <a:t> broadcast by the </a:t>
            </a:r>
            <a:r>
              <a:rPr lang="en-US" sz="1600" b="0" i="0" u="none" strike="noStrike" dirty="0">
                <a:solidFill>
                  <a:schemeClr val="accent4">
                    <a:lumMod val="75000"/>
                  </a:schemeClr>
                </a:solidFill>
                <a:effectLst/>
                <a:latin typeface="Arial" panose="020B0604020202020204" pitchFamily="34" charset="0"/>
              </a:rPr>
              <a:t>BBC</a:t>
            </a:r>
            <a:r>
              <a:rPr lang="en-US" sz="1600" b="0" i="0" dirty="0">
                <a:solidFill>
                  <a:schemeClr val="accent4">
                    <a:lumMod val="75000"/>
                  </a:schemeClr>
                </a:solidFill>
                <a:effectLst/>
                <a:latin typeface="Arial" panose="020B0604020202020204" pitchFamily="34" charset="0"/>
              </a:rPr>
              <a:t> since 1963. </a:t>
            </a:r>
            <a:r>
              <a:rPr lang="en-US" sz="1600" b="0" i="0" dirty="0">
                <a:effectLst/>
                <a:latin typeface="Arial" panose="020B0604020202020204" pitchFamily="34" charset="0"/>
              </a:rPr>
              <a:t>The </a:t>
            </a:r>
            <a:r>
              <a:rPr lang="en-US" sz="1600" b="0" i="0" dirty="0" err="1">
                <a:effectLst/>
                <a:latin typeface="Arial" panose="020B0604020202020204" pitchFamily="34" charset="0"/>
              </a:rPr>
              <a:t>programme</a:t>
            </a:r>
            <a:r>
              <a:rPr lang="en-US" sz="1600" b="0" i="0" dirty="0">
                <a:effectLst/>
                <a:latin typeface="Arial" panose="020B0604020202020204" pitchFamily="34" charset="0"/>
              </a:rPr>
              <a:t> depicts the adventures of a </a:t>
            </a:r>
            <a:r>
              <a:rPr lang="en-US" sz="1600" b="0" i="0" u="none" strike="noStrike" dirty="0">
                <a:effectLst/>
                <a:latin typeface="Arial" panose="020B0604020202020204" pitchFamily="34" charset="0"/>
              </a:rPr>
              <a:t>Time Lord</a:t>
            </a:r>
            <a:r>
              <a:rPr lang="en-US" sz="1600" b="0" i="0" dirty="0">
                <a:effectLst/>
                <a:latin typeface="Arial" panose="020B0604020202020204" pitchFamily="34" charset="0"/>
              </a:rPr>
              <a:t> called </a:t>
            </a:r>
            <a:r>
              <a:rPr lang="en-US" sz="1600" b="0" i="0" u="none" strike="noStrike" dirty="0">
                <a:effectLst/>
                <a:latin typeface="Arial" panose="020B0604020202020204" pitchFamily="34" charset="0"/>
              </a:rPr>
              <a:t>the Doctor</a:t>
            </a:r>
            <a:r>
              <a:rPr lang="en-US" sz="1600" b="0" i="0" dirty="0">
                <a:effectLst/>
                <a:latin typeface="Arial" panose="020B0604020202020204" pitchFamily="34" charset="0"/>
              </a:rPr>
              <a:t>, an </a:t>
            </a:r>
            <a:r>
              <a:rPr lang="en-US" sz="1600" b="0" i="0" u="none" strike="noStrike" dirty="0">
                <a:effectLst/>
                <a:latin typeface="Arial" panose="020B0604020202020204" pitchFamily="34" charset="0"/>
              </a:rPr>
              <a:t>extraterrestrial being</a:t>
            </a:r>
            <a:r>
              <a:rPr lang="en-US" sz="1600" b="0" i="0" dirty="0">
                <a:effectLst/>
                <a:latin typeface="Arial" panose="020B0604020202020204" pitchFamily="34" charset="0"/>
              </a:rPr>
              <a:t> who appears to be human. The Doctor explores the universe in a </a:t>
            </a:r>
            <a:r>
              <a:rPr lang="en-US" sz="1600" b="0" i="0" u="none" strike="noStrike" dirty="0">
                <a:effectLst/>
                <a:latin typeface="Arial" panose="020B0604020202020204" pitchFamily="34" charset="0"/>
              </a:rPr>
              <a:t>time-travelling</a:t>
            </a:r>
            <a:r>
              <a:rPr lang="en-US" sz="1600" b="0" i="0" dirty="0">
                <a:effectLst/>
                <a:latin typeface="Arial" panose="020B0604020202020204" pitchFamily="34" charset="0"/>
              </a:rPr>
              <a:t> </a:t>
            </a:r>
            <a:r>
              <a:rPr lang="en-US" sz="1600" b="0" i="0" u="none" strike="noStrike" dirty="0">
                <a:effectLst/>
                <a:latin typeface="Arial" panose="020B0604020202020204" pitchFamily="34" charset="0"/>
              </a:rPr>
              <a:t>space ship</a:t>
            </a:r>
            <a:r>
              <a:rPr lang="en-US" sz="1600" b="0" i="0" dirty="0">
                <a:effectLst/>
                <a:latin typeface="Arial" panose="020B0604020202020204" pitchFamily="34" charset="0"/>
              </a:rPr>
              <a:t> called the </a:t>
            </a:r>
            <a:r>
              <a:rPr lang="en-US" sz="1600" b="0" i="0" u="none" strike="noStrike" dirty="0">
                <a:effectLst/>
                <a:latin typeface="Arial" panose="020B0604020202020204" pitchFamily="34" charset="0"/>
              </a:rPr>
              <a:t>TARDIS</a:t>
            </a:r>
            <a:r>
              <a:rPr lang="en-US" sz="1600" b="0" i="0" dirty="0">
                <a:effectLst/>
                <a:latin typeface="Arial" panose="020B0604020202020204" pitchFamily="34" charset="0"/>
              </a:rPr>
              <a:t>. The TARDIS exterior appears as a blue British </a:t>
            </a:r>
            <a:r>
              <a:rPr lang="en-US" sz="1600" b="0" i="0" u="none" strike="noStrike" dirty="0">
                <a:effectLst/>
                <a:latin typeface="Arial" panose="020B0604020202020204" pitchFamily="34" charset="0"/>
              </a:rPr>
              <a:t>police box</a:t>
            </a:r>
            <a:r>
              <a:rPr lang="en-US" sz="1600" b="0" i="0" dirty="0">
                <a:effectLst/>
                <a:latin typeface="Arial" panose="020B0604020202020204" pitchFamily="34" charset="0"/>
              </a:rPr>
              <a:t>, which was a common sight in Britain in 1963 when the series first aired. With various </a:t>
            </a:r>
            <a:r>
              <a:rPr lang="en-US" sz="1600" b="0" i="0" u="none" strike="noStrike" dirty="0">
                <a:effectLst/>
                <a:latin typeface="Arial" panose="020B0604020202020204" pitchFamily="34" charset="0"/>
              </a:rPr>
              <a:t>companions</a:t>
            </a:r>
            <a:r>
              <a:rPr lang="en-US" sz="1600" b="0" i="0" dirty="0">
                <a:effectLst/>
                <a:latin typeface="Arial" panose="020B0604020202020204" pitchFamily="34" charset="0"/>
              </a:rPr>
              <a:t>, the Doctor combats </a:t>
            </a:r>
            <a:r>
              <a:rPr lang="en-US" sz="1600" b="0" i="0" u="none" strike="noStrike" dirty="0">
                <a:effectLst/>
                <a:latin typeface="Arial" panose="020B0604020202020204" pitchFamily="34" charset="0"/>
              </a:rPr>
              <a:t>foes</a:t>
            </a:r>
            <a:r>
              <a:rPr lang="en-US" sz="1600" b="0" i="0" dirty="0">
                <a:effectLst/>
                <a:latin typeface="Arial" panose="020B0604020202020204" pitchFamily="34" charset="0"/>
              </a:rPr>
              <a:t>, works to save </a:t>
            </a:r>
            <a:r>
              <a:rPr lang="en-US" sz="1600" b="0" i="0" dirty="0" err="1">
                <a:effectLst/>
                <a:latin typeface="Arial" panose="020B0604020202020204" pitchFamily="34" charset="0"/>
              </a:rPr>
              <a:t>civilisations</a:t>
            </a:r>
            <a:r>
              <a:rPr lang="en-US" sz="1600" b="0" i="0" dirty="0">
                <a:effectLst/>
                <a:latin typeface="Arial" panose="020B0604020202020204" pitchFamily="34" charset="0"/>
              </a:rPr>
              <a:t>, and helps people in need.</a:t>
            </a:r>
          </a:p>
          <a:p>
            <a:pPr algn="l"/>
            <a:r>
              <a:rPr lang="en-US" sz="1600" b="0" i="0" dirty="0">
                <a:effectLst/>
                <a:latin typeface="Arial" panose="020B0604020202020204" pitchFamily="34" charset="0"/>
              </a:rPr>
              <a:t>Beginning with </a:t>
            </a:r>
            <a:r>
              <a:rPr lang="en-US" sz="1600" b="0" i="0" u="none" strike="noStrike" dirty="0">
                <a:effectLst/>
                <a:latin typeface="Arial" panose="020B0604020202020204" pitchFamily="34" charset="0"/>
              </a:rPr>
              <a:t>William Hartnell</a:t>
            </a:r>
            <a:r>
              <a:rPr lang="en-US" sz="1600" b="0" i="0" dirty="0">
                <a:effectLst/>
                <a:latin typeface="Arial" panose="020B0604020202020204" pitchFamily="34" charset="0"/>
              </a:rPr>
              <a:t>, thirteen actors have headlined the series as the Doctor; in 2017, </a:t>
            </a:r>
            <a:r>
              <a:rPr lang="en-US" sz="1600" b="0" i="0" u="none" strike="noStrike" dirty="0">
                <a:effectLst/>
                <a:latin typeface="Arial" panose="020B0604020202020204" pitchFamily="34" charset="0"/>
              </a:rPr>
              <a:t>Jodie Whittaker</a:t>
            </a:r>
            <a:r>
              <a:rPr lang="en-US" sz="1600" b="0" i="0" dirty="0">
                <a:effectLst/>
                <a:latin typeface="Arial" panose="020B0604020202020204" pitchFamily="34" charset="0"/>
              </a:rPr>
              <a:t> became the first woman to officially play the role on television. </a:t>
            </a:r>
            <a:r>
              <a:rPr lang="en-US" sz="1600" b="0" i="0" dirty="0">
                <a:solidFill>
                  <a:srgbClr val="202122"/>
                </a:solidFill>
                <a:effectLst/>
                <a:latin typeface="Arial" panose="020B0604020202020204" pitchFamily="34" charset="0"/>
              </a:rPr>
              <a:t>…</a:t>
            </a:r>
          </a:p>
          <a:p>
            <a:endParaRPr lang="en-GB" dirty="0"/>
          </a:p>
        </p:txBody>
      </p:sp>
      <p:sp>
        <p:nvSpPr>
          <p:cNvPr id="3" name="Textfeld 2">
            <a:extLst>
              <a:ext uri="{FF2B5EF4-FFF2-40B4-BE49-F238E27FC236}">
                <a16:creationId xmlns:a16="http://schemas.microsoft.com/office/drawing/2014/main" id="{052DA9A2-C801-FB78-1092-4BCC5DF851C3}"/>
              </a:ext>
            </a:extLst>
          </p:cNvPr>
          <p:cNvSpPr txBox="1"/>
          <p:nvPr/>
        </p:nvSpPr>
        <p:spPr>
          <a:xfrm>
            <a:off x="364200" y="1358755"/>
            <a:ext cx="5288455" cy="5016758"/>
          </a:xfrm>
          <a:prstGeom prst="rect">
            <a:avLst/>
          </a:prstGeom>
          <a:solidFill>
            <a:schemeClr val="tx1"/>
          </a:solidFill>
        </p:spPr>
        <p:txBody>
          <a:bodyPr wrap="square" rtlCol="0">
            <a:spAutoFit/>
          </a:bodyPr>
          <a:lstStyle/>
          <a:p>
            <a:r>
              <a:rPr lang="en-GB" sz="1600" dirty="0">
                <a:solidFill>
                  <a:schemeClr val="bg1"/>
                </a:solidFill>
              </a:rPr>
              <a:t>&lt;text&gt;</a:t>
            </a:r>
          </a:p>
          <a:p>
            <a:r>
              <a:rPr lang="en-GB" sz="1600" dirty="0">
                <a:solidFill>
                  <a:schemeClr val="bg1"/>
                </a:solidFill>
              </a:rPr>
              <a:t>&lt;s&gt;</a:t>
            </a:r>
          </a:p>
          <a:p>
            <a:r>
              <a:rPr lang="en-GB" sz="1600" dirty="0">
                <a:solidFill>
                  <a:schemeClr val="bg1"/>
                </a:solidFill>
              </a:rPr>
              <a:t>﻿Doctor	NN	﻿doctor	NOUN</a:t>
            </a:r>
          </a:p>
          <a:p>
            <a:r>
              <a:rPr lang="en-GB" sz="1600" dirty="0">
                <a:solidFill>
                  <a:schemeClr val="bg1"/>
                </a:solidFill>
              </a:rPr>
              <a:t>Who	WP	who	PRON</a:t>
            </a:r>
          </a:p>
          <a:p>
            <a:r>
              <a:rPr lang="en-GB" sz="1600" dirty="0">
                <a:solidFill>
                  <a:schemeClr val="bg1"/>
                </a:solidFill>
              </a:rPr>
              <a:t>is	VBZ	be	AUX</a:t>
            </a:r>
          </a:p>
          <a:p>
            <a:r>
              <a:rPr lang="en-GB" sz="1600" dirty="0">
                <a:solidFill>
                  <a:schemeClr val="bg1"/>
                </a:solidFill>
              </a:rPr>
              <a:t>a	DT	a	DET</a:t>
            </a:r>
          </a:p>
          <a:p>
            <a:r>
              <a:rPr lang="en-GB" sz="1600" dirty="0">
                <a:solidFill>
                  <a:schemeClr val="bg1"/>
                </a:solidFill>
              </a:rPr>
              <a:t>&lt;</a:t>
            </a:r>
            <a:r>
              <a:rPr lang="en-GB" sz="1600" dirty="0" err="1">
                <a:solidFill>
                  <a:schemeClr val="bg1"/>
                </a:solidFill>
              </a:rPr>
              <a:t>ent</a:t>
            </a:r>
            <a:r>
              <a:rPr lang="en-GB" sz="1600" dirty="0">
                <a:solidFill>
                  <a:schemeClr val="bg1"/>
                </a:solidFill>
              </a:rPr>
              <a:t> type="NORP"&gt;British	JJ   </a:t>
            </a:r>
            <a:r>
              <a:rPr lang="en-GB" sz="1600" dirty="0" err="1">
                <a:solidFill>
                  <a:schemeClr val="bg1"/>
                </a:solidFill>
              </a:rPr>
              <a:t>british</a:t>
            </a:r>
            <a:r>
              <a:rPr lang="en-GB" sz="1600" dirty="0">
                <a:solidFill>
                  <a:schemeClr val="bg1"/>
                </a:solidFill>
              </a:rPr>
              <a:t> 	ADJ&lt;/</a:t>
            </a:r>
            <a:r>
              <a:rPr lang="en-GB" sz="1600" dirty="0" err="1">
                <a:solidFill>
                  <a:schemeClr val="bg1"/>
                </a:solidFill>
              </a:rPr>
              <a:t>ent</a:t>
            </a:r>
            <a:r>
              <a:rPr lang="en-GB" sz="1600" dirty="0">
                <a:solidFill>
                  <a:schemeClr val="bg1"/>
                </a:solidFill>
              </a:rPr>
              <a:t>&gt;</a:t>
            </a:r>
          </a:p>
          <a:p>
            <a:r>
              <a:rPr lang="en-GB" sz="1600" dirty="0">
                <a:solidFill>
                  <a:schemeClr val="bg1"/>
                </a:solidFill>
              </a:rPr>
              <a:t>science	NN	science	NOUN</a:t>
            </a:r>
          </a:p>
          <a:p>
            <a:pPr marL="285750" indent="-285750">
              <a:buFontTx/>
              <a:buChar char="-"/>
            </a:pPr>
            <a:r>
              <a:rPr lang="en-GB" sz="1600" dirty="0">
                <a:solidFill>
                  <a:schemeClr val="bg1"/>
                </a:solidFill>
              </a:rPr>
              <a:t>HYPH	-	PUNCT</a:t>
            </a:r>
          </a:p>
          <a:p>
            <a:r>
              <a:rPr lang="en-GB" sz="1600" dirty="0">
                <a:solidFill>
                  <a:schemeClr val="bg1"/>
                </a:solidFill>
              </a:rPr>
              <a:t>fiction	NN	fiction	NOUN</a:t>
            </a:r>
          </a:p>
          <a:p>
            <a:r>
              <a:rPr lang="en-GB" sz="1600" dirty="0">
                <a:solidFill>
                  <a:schemeClr val="bg1"/>
                </a:solidFill>
              </a:rPr>
              <a:t>television	NN	television	NOUN</a:t>
            </a:r>
          </a:p>
          <a:p>
            <a:r>
              <a:rPr lang="en-GB" sz="1600" dirty="0">
                <a:solidFill>
                  <a:schemeClr val="bg1"/>
                </a:solidFill>
              </a:rPr>
              <a:t>programme	NN	programme  NOUN </a:t>
            </a:r>
          </a:p>
          <a:p>
            <a:r>
              <a:rPr lang="en-GB" sz="1600" dirty="0">
                <a:solidFill>
                  <a:schemeClr val="bg1"/>
                </a:solidFill>
              </a:rPr>
              <a:t>broadcast	VBN	broadcast	VERB</a:t>
            </a:r>
          </a:p>
          <a:p>
            <a:r>
              <a:rPr lang="en-GB" sz="1600" dirty="0">
                <a:solidFill>
                  <a:schemeClr val="bg1"/>
                </a:solidFill>
              </a:rPr>
              <a:t>by	IN	by	ADP</a:t>
            </a:r>
          </a:p>
          <a:p>
            <a:r>
              <a:rPr lang="en-GB" sz="1600" dirty="0">
                <a:solidFill>
                  <a:schemeClr val="bg1"/>
                </a:solidFill>
              </a:rPr>
              <a:t>the	DT	the	DET</a:t>
            </a:r>
          </a:p>
          <a:p>
            <a:r>
              <a:rPr lang="en-GB" sz="1600" dirty="0">
                <a:solidFill>
                  <a:schemeClr val="bg1"/>
                </a:solidFill>
              </a:rPr>
              <a:t>&lt;</a:t>
            </a:r>
            <a:r>
              <a:rPr lang="en-GB" sz="1600" dirty="0" err="1">
                <a:solidFill>
                  <a:schemeClr val="bg1"/>
                </a:solidFill>
              </a:rPr>
              <a:t>ent</a:t>
            </a:r>
            <a:r>
              <a:rPr lang="en-GB" sz="1600" dirty="0">
                <a:solidFill>
                  <a:schemeClr val="bg1"/>
                </a:solidFill>
              </a:rPr>
              <a:t> type="ORG"&gt;BBC	NNP BBC	PROPN&lt;/</a:t>
            </a:r>
            <a:r>
              <a:rPr lang="en-GB" sz="1600" dirty="0" err="1">
                <a:solidFill>
                  <a:schemeClr val="bg1"/>
                </a:solidFill>
              </a:rPr>
              <a:t>ent</a:t>
            </a:r>
            <a:r>
              <a:rPr lang="en-GB" sz="1600" dirty="0">
                <a:solidFill>
                  <a:schemeClr val="bg1"/>
                </a:solidFill>
              </a:rPr>
              <a:t>&gt;</a:t>
            </a:r>
          </a:p>
          <a:p>
            <a:r>
              <a:rPr lang="en-GB" sz="1600" dirty="0">
                <a:solidFill>
                  <a:schemeClr val="bg1"/>
                </a:solidFill>
              </a:rPr>
              <a:t>since	IN	since	SCONJ</a:t>
            </a:r>
          </a:p>
          <a:p>
            <a:r>
              <a:rPr lang="en-GB" sz="1600" dirty="0">
                <a:solidFill>
                  <a:schemeClr val="bg1"/>
                </a:solidFill>
              </a:rPr>
              <a:t>&lt;</a:t>
            </a:r>
            <a:r>
              <a:rPr lang="en-GB" sz="1600" dirty="0" err="1">
                <a:solidFill>
                  <a:schemeClr val="bg1"/>
                </a:solidFill>
              </a:rPr>
              <a:t>ent</a:t>
            </a:r>
            <a:r>
              <a:rPr lang="en-GB" sz="1600" dirty="0">
                <a:solidFill>
                  <a:schemeClr val="bg1"/>
                </a:solidFill>
              </a:rPr>
              <a:t> type="DATE"&gt;1963	CD  1963	NUM&lt;/</a:t>
            </a:r>
            <a:r>
              <a:rPr lang="en-GB" sz="1600" dirty="0" err="1">
                <a:solidFill>
                  <a:schemeClr val="bg1"/>
                </a:solidFill>
              </a:rPr>
              <a:t>ent</a:t>
            </a:r>
            <a:r>
              <a:rPr lang="en-GB" sz="1600" dirty="0">
                <a:solidFill>
                  <a:schemeClr val="bg1"/>
                </a:solidFill>
              </a:rPr>
              <a:t>&gt;.	.	.	PUNCT</a:t>
            </a:r>
          </a:p>
          <a:p>
            <a:r>
              <a:rPr lang="en-GB" sz="1600" dirty="0">
                <a:solidFill>
                  <a:schemeClr val="bg1"/>
                </a:solidFill>
              </a:rPr>
              <a:t>&lt;/s&gt;</a:t>
            </a:r>
          </a:p>
        </p:txBody>
      </p:sp>
      <p:sp>
        <p:nvSpPr>
          <p:cNvPr id="5" name="Textfeld 4">
            <a:extLst>
              <a:ext uri="{FF2B5EF4-FFF2-40B4-BE49-F238E27FC236}">
                <a16:creationId xmlns:a16="http://schemas.microsoft.com/office/drawing/2014/main" id="{28611A89-1E30-5125-18E1-B2DF10E29C2E}"/>
              </a:ext>
            </a:extLst>
          </p:cNvPr>
          <p:cNvSpPr txBox="1"/>
          <p:nvPr/>
        </p:nvSpPr>
        <p:spPr>
          <a:xfrm>
            <a:off x="5797126" y="4852393"/>
            <a:ext cx="5371604" cy="1200329"/>
          </a:xfrm>
          <a:prstGeom prst="rect">
            <a:avLst/>
          </a:prstGeom>
          <a:noFill/>
        </p:spPr>
        <p:txBody>
          <a:bodyPr wrap="square" rtlCol="0">
            <a:spAutoFit/>
          </a:bodyPr>
          <a:lstStyle/>
          <a:p>
            <a:r>
              <a:rPr lang="en-GB" sz="2400" dirty="0">
                <a:sym typeface="Wingdings" panose="05000000000000000000" pitchFamily="2" charset="2"/>
              </a:rPr>
              <a:t>Machine readable structured text format </a:t>
            </a:r>
          </a:p>
          <a:p>
            <a:r>
              <a:rPr lang="en-GB" sz="2400" dirty="0">
                <a:sym typeface="Wingdings" panose="05000000000000000000" pitchFamily="2" charset="2"/>
              </a:rPr>
              <a:t>VRT = Verticalized text file for Queries in the Corpus Workbench </a:t>
            </a:r>
            <a:endParaRPr lang="en-GB" sz="2400" dirty="0"/>
          </a:p>
        </p:txBody>
      </p:sp>
    </p:spTree>
    <p:extLst>
      <p:ext uri="{BB962C8B-B14F-4D97-AF65-F5344CB8AC3E}">
        <p14:creationId xmlns:p14="http://schemas.microsoft.com/office/powerpoint/2010/main" val="3363731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83DF-27A9-C524-1E6B-BA9C683506F4}"/>
              </a:ext>
            </a:extLst>
          </p:cNvPr>
          <p:cNvSpPr>
            <a:spLocks noGrp="1"/>
          </p:cNvSpPr>
          <p:nvPr>
            <p:ph type="title"/>
          </p:nvPr>
        </p:nvSpPr>
        <p:spPr>
          <a:xfrm>
            <a:off x="838200" y="365125"/>
            <a:ext cx="10515600" cy="869315"/>
          </a:xfrm>
        </p:spPr>
        <p:txBody>
          <a:bodyPr>
            <a:normAutofit/>
          </a:bodyPr>
          <a:lstStyle/>
          <a:p>
            <a:r>
              <a:rPr lang="de-DE" sz="2800" dirty="0" err="1"/>
              <a:t>Preprocessing</a:t>
            </a:r>
            <a:r>
              <a:rPr lang="de-DE" sz="2800" dirty="0"/>
              <a:t> </a:t>
            </a:r>
            <a:r>
              <a:rPr lang="de-DE" sz="2800" dirty="0" err="1"/>
              <a:t>steps</a:t>
            </a:r>
            <a:r>
              <a:rPr lang="de-DE" sz="2800" dirty="0"/>
              <a:t> (semi-</a:t>
            </a:r>
            <a:r>
              <a:rPr lang="de-DE" sz="2800" dirty="0" err="1"/>
              <a:t>automated</a:t>
            </a:r>
            <a:r>
              <a:rPr lang="de-DE" sz="2800" dirty="0"/>
              <a:t> </a:t>
            </a:r>
            <a:r>
              <a:rPr lang="de-DE" sz="2800" dirty="0" err="1"/>
              <a:t>processes</a:t>
            </a:r>
            <a:r>
              <a:rPr lang="de-DE" sz="2800" dirty="0"/>
              <a:t>) </a:t>
            </a:r>
            <a:r>
              <a:rPr lang="de-DE" sz="2800" dirty="0" err="1"/>
              <a:t>as</a:t>
            </a:r>
            <a:r>
              <a:rPr lang="de-DE" sz="2800" dirty="0"/>
              <a:t> </a:t>
            </a:r>
            <a:r>
              <a:rPr lang="de-DE" sz="2800" dirty="0" err="1"/>
              <a:t>part</a:t>
            </a:r>
            <a:r>
              <a:rPr lang="de-DE" sz="2800" dirty="0"/>
              <a:t> </a:t>
            </a:r>
            <a:r>
              <a:rPr lang="de-DE" sz="2800" dirty="0" err="1"/>
              <a:t>of</a:t>
            </a:r>
            <a:r>
              <a:rPr lang="de-DE" sz="2800" dirty="0"/>
              <a:t> NLP</a:t>
            </a:r>
          </a:p>
        </p:txBody>
      </p:sp>
      <p:graphicFrame>
        <p:nvGraphicFramePr>
          <p:cNvPr id="15" name="Content Placeholder 2">
            <a:extLst>
              <a:ext uri="{FF2B5EF4-FFF2-40B4-BE49-F238E27FC236}">
                <a16:creationId xmlns:a16="http://schemas.microsoft.com/office/drawing/2014/main" id="{E99EA9F7-6DE2-ACDD-CB56-53CD037B6C80}"/>
              </a:ext>
            </a:extLst>
          </p:cNvPr>
          <p:cNvGraphicFramePr>
            <a:graphicFrameLocks noGrp="1"/>
          </p:cNvGraphicFramePr>
          <p:nvPr>
            <p:ph idx="1"/>
            <p:extLst>
              <p:ext uri="{D42A27DB-BD31-4B8C-83A1-F6EECF244321}">
                <p14:modId xmlns:p14="http://schemas.microsoft.com/office/powerpoint/2010/main" val="656334979"/>
              </p:ext>
            </p:extLst>
          </p:nvPr>
        </p:nvGraphicFramePr>
        <p:xfrm>
          <a:off x="838200" y="1527048"/>
          <a:ext cx="5257800" cy="4773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2">
            <a:extLst>
              <a:ext uri="{FF2B5EF4-FFF2-40B4-BE49-F238E27FC236}">
                <a16:creationId xmlns:a16="http://schemas.microsoft.com/office/drawing/2014/main" id="{8D899653-FA89-120D-CE35-F3661A830BFE}"/>
              </a:ext>
            </a:extLst>
          </p:cNvPr>
          <p:cNvGraphicFramePr>
            <a:graphicFrameLocks/>
          </p:cNvGraphicFramePr>
          <p:nvPr>
            <p:extLst>
              <p:ext uri="{D42A27DB-BD31-4B8C-83A1-F6EECF244321}">
                <p14:modId xmlns:p14="http://schemas.microsoft.com/office/powerpoint/2010/main" val="1766721387"/>
              </p:ext>
            </p:extLst>
          </p:nvPr>
        </p:nvGraphicFramePr>
        <p:xfrm>
          <a:off x="6241330" y="1511484"/>
          <a:ext cx="5257800" cy="47731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68115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974251D4-EA7D-0E4E-94C0-F65D66525E8D}"/>
              </a:ext>
            </a:extLst>
          </p:cNvPr>
          <p:cNvSpPr/>
          <p:nvPr/>
        </p:nvSpPr>
        <p:spPr>
          <a:xfrm rot="1188464">
            <a:off x="-1161639" y="6199364"/>
            <a:ext cx="4371473" cy="2895600"/>
          </a:xfrm>
          <a:prstGeom prst="rect">
            <a:avLst/>
          </a:prstGeom>
          <a:solidFill>
            <a:srgbClr val="00486E">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Lelo Regular" panose="020B0003040202000003" pitchFamily="34" charset="0"/>
            </a:endParaRPr>
          </a:p>
        </p:txBody>
      </p:sp>
      <p:sp>
        <p:nvSpPr>
          <p:cNvPr id="7" name="Titel 1">
            <a:extLst>
              <a:ext uri="{FF2B5EF4-FFF2-40B4-BE49-F238E27FC236}">
                <a16:creationId xmlns:a16="http://schemas.microsoft.com/office/drawing/2014/main" id="{7C9D309C-1691-9C45-8AD5-7A89D84325CE}"/>
              </a:ext>
            </a:extLst>
          </p:cNvPr>
          <p:cNvSpPr txBox="1">
            <a:spLocks/>
          </p:cNvSpPr>
          <p:nvPr/>
        </p:nvSpPr>
        <p:spPr>
          <a:xfrm>
            <a:off x="831851" y="387725"/>
            <a:ext cx="10515600" cy="923501"/>
          </a:xfrm>
          <a:prstGeom prst="rect">
            <a:avLst/>
          </a:prstGeom>
        </p:spPr>
        <p:txBody>
          <a:bodyPr anchor="t"/>
          <a:lstStyle>
            <a:lvl1pPr algn="l" defTabSz="914377" rtl="0" eaLnBrk="1" latinLnBrk="0" hangingPunct="1">
              <a:lnSpc>
                <a:spcPct val="90000"/>
              </a:lnSpc>
              <a:spcBef>
                <a:spcPct val="0"/>
              </a:spcBef>
              <a:buNone/>
              <a:defRPr sz="6000" b="1" i="0" kern="1200">
                <a:solidFill>
                  <a:schemeClr val="tx1"/>
                </a:solidFill>
                <a:latin typeface="Lelo Bold" panose="020B0003040202000003" pitchFamily="34" charset="0"/>
                <a:ea typeface="+mj-ea"/>
                <a:cs typeface="+mj-cs"/>
              </a:defRPr>
            </a:lvl1pPr>
          </a:lstStyle>
          <a:p>
            <a:endParaRPr lang="de-DE" sz="2800" dirty="0"/>
          </a:p>
        </p:txBody>
      </p:sp>
      <p:sp>
        <p:nvSpPr>
          <p:cNvPr id="14" name="Fußzeilenplatzhalter 4">
            <a:extLst>
              <a:ext uri="{FF2B5EF4-FFF2-40B4-BE49-F238E27FC236}">
                <a16:creationId xmlns:a16="http://schemas.microsoft.com/office/drawing/2014/main" id="{0BDA18E2-81B5-C049-A96C-FCB0E52B7573}"/>
              </a:ext>
            </a:extLst>
          </p:cNvPr>
          <p:cNvSpPr txBox="1">
            <a:spLocks/>
          </p:cNvSpPr>
          <p:nvPr/>
        </p:nvSpPr>
        <p:spPr>
          <a:xfrm>
            <a:off x="2695698" y="6491816"/>
            <a:ext cx="6858000" cy="35771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sz="900" dirty="0">
              <a:latin typeface="Lelo Regular" panose="020B0003040202000003" pitchFamily="34" charset="0"/>
            </a:endParaRPr>
          </a:p>
        </p:txBody>
      </p:sp>
      <p:sp>
        <p:nvSpPr>
          <p:cNvPr id="9" name="Titel 1">
            <a:extLst>
              <a:ext uri="{FF2B5EF4-FFF2-40B4-BE49-F238E27FC236}">
                <a16:creationId xmlns:a16="http://schemas.microsoft.com/office/drawing/2014/main" id="{7899B2D5-76B9-3B8C-C88B-8369F1BC130A}"/>
              </a:ext>
            </a:extLst>
          </p:cNvPr>
          <p:cNvSpPr txBox="1">
            <a:spLocks/>
          </p:cNvSpPr>
          <p:nvPr/>
        </p:nvSpPr>
        <p:spPr>
          <a:xfrm>
            <a:off x="838200" y="365126"/>
            <a:ext cx="10515600" cy="7654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dirty="0"/>
              <a:t>Natural Language Processing: Tokenization </a:t>
            </a:r>
          </a:p>
        </p:txBody>
      </p:sp>
      <p:pic>
        <p:nvPicPr>
          <p:cNvPr id="4" name="Grafik 3">
            <a:extLst>
              <a:ext uri="{FF2B5EF4-FFF2-40B4-BE49-F238E27FC236}">
                <a16:creationId xmlns:a16="http://schemas.microsoft.com/office/drawing/2014/main" id="{8E55C2A7-4503-B602-9FB4-D94689857C1E}"/>
              </a:ext>
            </a:extLst>
          </p:cNvPr>
          <p:cNvPicPr>
            <a:picLocks noChangeAspect="1"/>
          </p:cNvPicPr>
          <p:nvPr/>
        </p:nvPicPr>
        <p:blipFill>
          <a:blip r:embed="rId3"/>
          <a:stretch>
            <a:fillRect/>
          </a:stretch>
        </p:blipFill>
        <p:spPr>
          <a:xfrm>
            <a:off x="1024097" y="1289945"/>
            <a:ext cx="6332897" cy="4094995"/>
          </a:xfrm>
          <a:prstGeom prst="rect">
            <a:avLst/>
          </a:prstGeom>
        </p:spPr>
      </p:pic>
      <p:sp>
        <p:nvSpPr>
          <p:cNvPr id="10" name="Textfeld 9">
            <a:extLst>
              <a:ext uri="{FF2B5EF4-FFF2-40B4-BE49-F238E27FC236}">
                <a16:creationId xmlns:a16="http://schemas.microsoft.com/office/drawing/2014/main" id="{A5E83F17-863B-4905-F475-16CD14819131}"/>
              </a:ext>
            </a:extLst>
          </p:cNvPr>
          <p:cNvSpPr txBox="1"/>
          <p:nvPr/>
        </p:nvSpPr>
        <p:spPr>
          <a:xfrm>
            <a:off x="2398815" y="5694919"/>
            <a:ext cx="6863936" cy="646331"/>
          </a:xfrm>
          <a:prstGeom prst="rect">
            <a:avLst/>
          </a:prstGeom>
          <a:noFill/>
        </p:spPr>
        <p:txBody>
          <a:bodyPr wrap="square">
            <a:spAutoFit/>
          </a:bodyPr>
          <a:lstStyle/>
          <a:p>
            <a:r>
              <a:rPr lang="en-GB" sz="1800" i="1" dirty="0">
                <a:latin typeface="AlegreyaSans"/>
              </a:rPr>
              <a:t>Explosion AI</a:t>
            </a:r>
            <a:r>
              <a:rPr lang="en-GB" sz="1800" i="0" dirty="0">
                <a:latin typeface="AlegreyaSans"/>
              </a:rPr>
              <a:t>, Linguistic Features · </a:t>
            </a:r>
            <a:r>
              <a:rPr lang="en-GB" sz="1800" i="0" dirty="0" err="1">
                <a:latin typeface="AlegreyaSans"/>
              </a:rPr>
              <a:t>spaCy</a:t>
            </a:r>
            <a:r>
              <a:rPr lang="en-GB" sz="1800" i="0" dirty="0">
                <a:latin typeface="AlegreyaSans"/>
              </a:rPr>
              <a:t> Usage Documentation: Tokenization, https://spacy.io/usage/linguistic-features#tokenization</a:t>
            </a:r>
          </a:p>
        </p:txBody>
      </p:sp>
      <p:sp>
        <p:nvSpPr>
          <p:cNvPr id="5" name="Textfeld 4">
            <a:extLst>
              <a:ext uri="{FF2B5EF4-FFF2-40B4-BE49-F238E27FC236}">
                <a16:creationId xmlns:a16="http://schemas.microsoft.com/office/drawing/2014/main" id="{EAE51181-B699-8849-FE15-2F114DAEB8D2}"/>
              </a:ext>
            </a:extLst>
          </p:cNvPr>
          <p:cNvSpPr txBox="1"/>
          <p:nvPr/>
        </p:nvSpPr>
        <p:spPr>
          <a:xfrm>
            <a:off x="8431481" y="2220686"/>
            <a:ext cx="3063833" cy="2677656"/>
          </a:xfrm>
          <a:prstGeom prst="rect">
            <a:avLst/>
          </a:prstGeom>
          <a:noFill/>
        </p:spPr>
        <p:txBody>
          <a:bodyPr wrap="square" rtlCol="0">
            <a:spAutoFit/>
          </a:bodyPr>
          <a:lstStyle/>
          <a:p>
            <a:r>
              <a:rPr lang="en-GB" sz="2400" dirty="0"/>
              <a:t>Identification of tokens within a sentence. </a:t>
            </a:r>
          </a:p>
          <a:p>
            <a:endParaRPr lang="en-GB" sz="2400" dirty="0"/>
          </a:p>
          <a:p>
            <a:r>
              <a:rPr lang="en-GB" sz="2400" dirty="0"/>
              <a:t>A </a:t>
            </a:r>
            <a:r>
              <a:rPr lang="en-GB" sz="2400" b="1" dirty="0"/>
              <a:t>token</a:t>
            </a:r>
            <a:r>
              <a:rPr lang="en-GB" sz="2400" dirty="0"/>
              <a:t> can be a word as well as a special character like interpunctuation.</a:t>
            </a:r>
          </a:p>
        </p:txBody>
      </p:sp>
    </p:spTree>
    <p:extLst>
      <p:ext uri="{BB962C8B-B14F-4D97-AF65-F5344CB8AC3E}">
        <p14:creationId xmlns:p14="http://schemas.microsoft.com/office/powerpoint/2010/main" val="2569283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8834B9EA-AEA9-7DD0-3388-CC01723D2D00}"/>
              </a:ext>
            </a:extLst>
          </p:cNvPr>
          <p:cNvSpPr txBox="1">
            <a:spLocks/>
          </p:cNvSpPr>
          <p:nvPr/>
        </p:nvSpPr>
        <p:spPr>
          <a:xfrm>
            <a:off x="838200" y="301376"/>
            <a:ext cx="10515600" cy="47904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dirty="0"/>
              <a:t>Natural Language Processing – annotation layers (with Spacy English 3.4.1)</a:t>
            </a:r>
          </a:p>
        </p:txBody>
      </p:sp>
      <p:pic>
        <p:nvPicPr>
          <p:cNvPr id="5" name="Grafik 2">
            <a:extLst>
              <a:ext uri="{FF2B5EF4-FFF2-40B4-BE49-F238E27FC236}">
                <a16:creationId xmlns:a16="http://schemas.microsoft.com/office/drawing/2014/main" id="{618A5347-C8D8-79BC-E35E-88BC65612C21}"/>
              </a:ext>
            </a:extLst>
          </p:cNvPr>
          <p:cNvPicPr>
            <a:picLocks noChangeAspect="1"/>
          </p:cNvPicPr>
          <p:nvPr/>
        </p:nvPicPr>
        <p:blipFill>
          <a:blip r:embed="rId2"/>
          <a:stretch>
            <a:fillRect/>
          </a:stretch>
        </p:blipFill>
        <p:spPr>
          <a:xfrm>
            <a:off x="838199" y="932001"/>
            <a:ext cx="4454458" cy="5515043"/>
          </a:xfrm>
          <a:prstGeom prst="rect">
            <a:avLst/>
          </a:prstGeom>
        </p:spPr>
      </p:pic>
      <p:cxnSp>
        <p:nvCxnSpPr>
          <p:cNvPr id="6" name="Gerade Verbindung mit Pfeil 5">
            <a:extLst>
              <a:ext uri="{FF2B5EF4-FFF2-40B4-BE49-F238E27FC236}">
                <a16:creationId xmlns:a16="http://schemas.microsoft.com/office/drawing/2014/main" id="{D5AF1617-5FCD-F656-668C-6BBA2379E0EA}"/>
              </a:ext>
            </a:extLst>
          </p:cNvPr>
          <p:cNvCxnSpPr>
            <a:cxnSpLocks/>
          </p:cNvCxnSpPr>
          <p:nvPr/>
        </p:nvCxnSpPr>
        <p:spPr>
          <a:xfrm>
            <a:off x="2250260" y="1014984"/>
            <a:ext cx="4649084" cy="802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Gerade Verbindung mit Pfeil 12">
            <a:extLst>
              <a:ext uri="{FF2B5EF4-FFF2-40B4-BE49-F238E27FC236}">
                <a16:creationId xmlns:a16="http://schemas.microsoft.com/office/drawing/2014/main" id="{8A98ED5B-959E-6808-BA1C-6439A3A9FC23}"/>
              </a:ext>
            </a:extLst>
          </p:cNvPr>
          <p:cNvCxnSpPr>
            <a:cxnSpLocks/>
          </p:cNvCxnSpPr>
          <p:nvPr/>
        </p:nvCxnSpPr>
        <p:spPr>
          <a:xfrm>
            <a:off x="3277370" y="1236987"/>
            <a:ext cx="3621974" cy="1395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14">
            <a:extLst>
              <a:ext uri="{FF2B5EF4-FFF2-40B4-BE49-F238E27FC236}">
                <a16:creationId xmlns:a16="http://schemas.microsoft.com/office/drawing/2014/main" id="{F6078048-DADD-D4D8-9433-17DBB5E93A81}"/>
              </a:ext>
            </a:extLst>
          </p:cNvPr>
          <p:cNvCxnSpPr>
            <a:cxnSpLocks/>
          </p:cNvCxnSpPr>
          <p:nvPr/>
        </p:nvCxnSpPr>
        <p:spPr>
          <a:xfrm>
            <a:off x="1933367" y="6317225"/>
            <a:ext cx="4897362" cy="256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feld 11">
            <a:extLst>
              <a:ext uri="{FF2B5EF4-FFF2-40B4-BE49-F238E27FC236}">
                <a16:creationId xmlns:a16="http://schemas.microsoft.com/office/drawing/2014/main" id="{D1BB5A77-2C6C-B7F8-104C-C8ED16E8A78B}"/>
              </a:ext>
            </a:extLst>
          </p:cNvPr>
          <p:cNvSpPr txBox="1"/>
          <p:nvPr/>
        </p:nvSpPr>
        <p:spPr>
          <a:xfrm>
            <a:off x="6899344" y="920424"/>
            <a:ext cx="4581896" cy="646331"/>
          </a:xfrm>
          <a:prstGeom prst="rect">
            <a:avLst/>
          </a:prstGeom>
          <a:noFill/>
        </p:spPr>
        <p:txBody>
          <a:bodyPr wrap="square" rtlCol="0">
            <a:spAutoFit/>
          </a:bodyPr>
          <a:lstStyle/>
          <a:p>
            <a:r>
              <a:rPr lang="en-GB" dirty="0">
                <a:solidFill>
                  <a:schemeClr val="accent1">
                    <a:lumMod val="75000"/>
                  </a:schemeClr>
                </a:solidFill>
              </a:rPr>
              <a:t>Annotation text structure: text starts here</a:t>
            </a:r>
          </a:p>
          <a:p>
            <a:r>
              <a:rPr lang="en-GB" dirty="0">
                <a:solidFill>
                  <a:schemeClr val="accent1">
                    <a:lumMod val="75000"/>
                  </a:schemeClr>
                </a:solidFill>
              </a:rPr>
              <a:t>Annotation sentence: sentence starts here</a:t>
            </a:r>
          </a:p>
        </p:txBody>
      </p:sp>
      <p:sp>
        <p:nvSpPr>
          <p:cNvPr id="10" name="Textfeld 18">
            <a:extLst>
              <a:ext uri="{FF2B5EF4-FFF2-40B4-BE49-F238E27FC236}">
                <a16:creationId xmlns:a16="http://schemas.microsoft.com/office/drawing/2014/main" id="{507ABCCB-64B8-D3AA-B08B-90BBC708CBAB}"/>
              </a:ext>
            </a:extLst>
          </p:cNvPr>
          <p:cNvSpPr txBox="1"/>
          <p:nvPr/>
        </p:nvSpPr>
        <p:spPr>
          <a:xfrm>
            <a:off x="6933209" y="6077712"/>
            <a:ext cx="4454458" cy="369332"/>
          </a:xfrm>
          <a:prstGeom prst="rect">
            <a:avLst/>
          </a:prstGeom>
          <a:noFill/>
        </p:spPr>
        <p:txBody>
          <a:bodyPr wrap="square" rtlCol="0">
            <a:spAutoFit/>
          </a:bodyPr>
          <a:lstStyle/>
          <a:p>
            <a:r>
              <a:rPr lang="en-GB" dirty="0">
                <a:solidFill>
                  <a:schemeClr val="accent1">
                    <a:lumMod val="75000"/>
                  </a:schemeClr>
                </a:solidFill>
              </a:rPr>
              <a:t>Annotation sentence: End of sentence</a:t>
            </a:r>
          </a:p>
        </p:txBody>
      </p:sp>
      <p:cxnSp>
        <p:nvCxnSpPr>
          <p:cNvPr id="11" name="Gerade Verbindung mit Pfeil 21">
            <a:extLst>
              <a:ext uri="{FF2B5EF4-FFF2-40B4-BE49-F238E27FC236}">
                <a16:creationId xmlns:a16="http://schemas.microsoft.com/office/drawing/2014/main" id="{A94009AE-A43A-A44E-6AED-97618ACF8188}"/>
              </a:ext>
            </a:extLst>
          </p:cNvPr>
          <p:cNvCxnSpPr>
            <a:cxnSpLocks/>
          </p:cNvCxnSpPr>
          <p:nvPr/>
        </p:nvCxnSpPr>
        <p:spPr>
          <a:xfrm>
            <a:off x="2351314" y="1566755"/>
            <a:ext cx="4581896" cy="38223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2" name="Textfeld 23">
            <a:extLst>
              <a:ext uri="{FF2B5EF4-FFF2-40B4-BE49-F238E27FC236}">
                <a16:creationId xmlns:a16="http://schemas.microsoft.com/office/drawing/2014/main" id="{BF2670FC-8462-D206-F0F1-389FD6EC9149}"/>
              </a:ext>
            </a:extLst>
          </p:cNvPr>
          <p:cNvSpPr txBox="1"/>
          <p:nvPr/>
        </p:nvSpPr>
        <p:spPr>
          <a:xfrm>
            <a:off x="6899344" y="1757000"/>
            <a:ext cx="4581896" cy="369332"/>
          </a:xfrm>
          <a:prstGeom prst="rect">
            <a:avLst/>
          </a:prstGeom>
          <a:noFill/>
        </p:spPr>
        <p:txBody>
          <a:bodyPr wrap="square" rtlCol="0">
            <a:spAutoFit/>
          </a:bodyPr>
          <a:lstStyle/>
          <a:p>
            <a:r>
              <a:rPr lang="en-GB" dirty="0">
                <a:solidFill>
                  <a:schemeClr val="accent2">
                    <a:lumMod val="75000"/>
                  </a:schemeClr>
                </a:solidFill>
              </a:rPr>
              <a:t>Annotation Part of Speech </a:t>
            </a:r>
            <a:r>
              <a:rPr lang="en-GB" dirty="0" err="1">
                <a:solidFill>
                  <a:schemeClr val="accent2">
                    <a:lumMod val="75000"/>
                  </a:schemeClr>
                </a:solidFill>
              </a:rPr>
              <a:t>PoS</a:t>
            </a:r>
            <a:r>
              <a:rPr lang="en-GB" dirty="0">
                <a:solidFill>
                  <a:schemeClr val="accent2">
                    <a:lumMod val="75000"/>
                  </a:schemeClr>
                </a:solidFill>
              </a:rPr>
              <a:t> (tag: NN)</a:t>
            </a:r>
          </a:p>
        </p:txBody>
      </p:sp>
      <p:sp>
        <p:nvSpPr>
          <p:cNvPr id="13" name="Geschweifte Klammer rechts 24">
            <a:extLst>
              <a:ext uri="{FF2B5EF4-FFF2-40B4-BE49-F238E27FC236}">
                <a16:creationId xmlns:a16="http://schemas.microsoft.com/office/drawing/2014/main" id="{2A0A5960-0CF9-6648-0630-BA93281D17CC}"/>
              </a:ext>
            </a:extLst>
          </p:cNvPr>
          <p:cNvSpPr/>
          <p:nvPr/>
        </p:nvSpPr>
        <p:spPr>
          <a:xfrm>
            <a:off x="3093851" y="4537180"/>
            <a:ext cx="299045" cy="679048"/>
          </a:xfrm>
          <a:prstGeom prst="rightBrace">
            <a:avLst>
              <a:gd name="adj1" fmla="val 41512"/>
              <a:gd name="adj2" fmla="val 50000"/>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cxnSp>
        <p:nvCxnSpPr>
          <p:cNvPr id="14" name="Gerade Verbindung mit Pfeil 25">
            <a:extLst>
              <a:ext uri="{FF2B5EF4-FFF2-40B4-BE49-F238E27FC236}">
                <a16:creationId xmlns:a16="http://schemas.microsoft.com/office/drawing/2014/main" id="{8C457E58-A4C4-1B9C-6450-67DEE3858E16}"/>
              </a:ext>
            </a:extLst>
          </p:cNvPr>
          <p:cNvCxnSpPr>
            <a:cxnSpLocks/>
          </p:cNvCxnSpPr>
          <p:nvPr/>
        </p:nvCxnSpPr>
        <p:spPr>
          <a:xfrm>
            <a:off x="2351313" y="1948985"/>
            <a:ext cx="4581896" cy="487666"/>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5" name="Textfeld 26">
            <a:extLst>
              <a:ext uri="{FF2B5EF4-FFF2-40B4-BE49-F238E27FC236}">
                <a16:creationId xmlns:a16="http://schemas.microsoft.com/office/drawing/2014/main" id="{5CBC8967-D752-5133-7C57-204B6EDB6CE3}"/>
              </a:ext>
            </a:extLst>
          </p:cNvPr>
          <p:cNvSpPr txBox="1"/>
          <p:nvPr/>
        </p:nvSpPr>
        <p:spPr>
          <a:xfrm>
            <a:off x="6933209" y="2232247"/>
            <a:ext cx="4581896" cy="369332"/>
          </a:xfrm>
          <a:prstGeom prst="rect">
            <a:avLst/>
          </a:prstGeom>
          <a:noFill/>
        </p:spPr>
        <p:txBody>
          <a:bodyPr wrap="square" rtlCol="0">
            <a:spAutoFit/>
          </a:bodyPr>
          <a:lstStyle/>
          <a:p>
            <a:r>
              <a:rPr lang="en-GB" dirty="0">
                <a:solidFill>
                  <a:schemeClr val="accent6">
                    <a:lumMod val="75000"/>
                  </a:schemeClr>
                </a:solidFill>
              </a:rPr>
              <a:t>Annotation Lemma is </a:t>
            </a:r>
            <a:r>
              <a:rPr lang="en-GB" dirty="0">
                <a:solidFill>
                  <a:schemeClr val="accent6">
                    <a:lumMod val="75000"/>
                  </a:schemeClr>
                </a:solidFill>
                <a:sym typeface="Wingdings" panose="05000000000000000000" pitchFamily="2" charset="2"/>
              </a:rPr>
              <a:t> be</a:t>
            </a:r>
            <a:endParaRPr lang="en-GB" dirty="0">
              <a:solidFill>
                <a:schemeClr val="accent6">
                  <a:lumMod val="75000"/>
                </a:schemeClr>
              </a:solidFill>
            </a:endParaRPr>
          </a:p>
        </p:txBody>
      </p:sp>
      <p:cxnSp>
        <p:nvCxnSpPr>
          <p:cNvPr id="17" name="Gerade Verbindung mit Pfeil 28">
            <a:extLst>
              <a:ext uri="{FF2B5EF4-FFF2-40B4-BE49-F238E27FC236}">
                <a16:creationId xmlns:a16="http://schemas.microsoft.com/office/drawing/2014/main" id="{8C04C88D-38CD-AE73-9CC7-A8D335E31543}"/>
              </a:ext>
            </a:extLst>
          </p:cNvPr>
          <p:cNvCxnSpPr>
            <a:cxnSpLocks/>
          </p:cNvCxnSpPr>
          <p:nvPr/>
        </p:nvCxnSpPr>
        <p:spPr>
          <a:xfrm>
            <a:off x="4642261" y="4013463"/>
            <a:ext cx="2290948" cy="1922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8" name="Textfeld 30">
            <a:extLst>
              <a:ext uri="{FF2B5EF4-FFF2-40B4-BE49-F238E27FC236}">
                <a16:creationId xmlns:a16="http://schemas.microsoft.com/office/drawing/2014/main" id="{5A3C653B-F722-29E7-99D5-E3DA62D8C165}"/>
              </a:ext>
            </a:extLst>
          </p:cNvPr>
          <p:cNvSpPr txBox="1"/>
          <p:nvPr/>
        </p:nvSpPr>
        <p:spPr>
          <a:xfrm>
            <a:off x="6933209" y="3711856"/>
            <a:ext cx="4581896" cy="369332"/>
          </a:xfrm>
          <a:prstGeom prst="rect">
            <a:avLst/>
          </a:prstGeom>
          <a:noFill/>
        </p:spPr>
        <p:txBody>
          <a:bodyPr wrap="square" rtlCol="0">
            <a:spAutoFit/>
          </a:bodyPr>
          <a:lstStyle/>
          <a:p>
            <a:r>
              <a:rPr lang="en-GB" dirty="0">
                <a:solidFill>
                  <a:schemeClr val="accent2">
                    <a:lumMod val="75000"/>
                  </a:schemeClr>
                </a:solidFill>
              </a:rPr>
              <a:t>Annotation Simple Part of Speech </a:t>
            </a:r>
            <a:r>
              <a:rPr lang="en-GB" dirty="0" err="1">
                <a:solidFill>
                  <a:schemeClr val="accent2">
                    <a:lumMod val="75000"/>
                  </a:schemeClr>
                </a:solidFill>
              </a:rPr>
              <a:t>simple_PoS</a:t>
            </a:r>
            <a:endParaRPr lang="en-GB" dirty="0">
              <a:solidFill>
                <a:schemeClr val="accent2">
                  <a:lumMod val="75000"/>
                </a:schemeClr>
              </a:solidFill>
            </a:endParaRPr>
          </a:p>
        </p:txBody>
      </p:sp>
      <p:cxnSp>
        <p:nvCxnSpPr>
          <p:cNvPr id="19" name="Gerade Verbindung mit Pfeil 32">
            <a:extLst>
              <a:ext uri="{FF2B5EF4-FFF2-40B4-BE49-F238E27FC236}">
                <a16:creationId xmlns:a16="http://schemas.microsoft.com/office/drawing/2014/main" id="{9358A0B8-32CC-7A81-3EDA-0A7B93B974B8}"/>
              </a:ext>
            </a:extLst>
          </p:cNvPr>
          <p:cNvCxnSpPr>
            <a:cxnSpLocks/>
          </p:cNvCxnSpPr>
          <p:nvPr/>
        </p:nvCxnSpPr>
        <p:spPr>
          <a:xfrm>
            <a:off x="3460626" y="4872551"/>
            <a:ext cx="3472583" cy="8306"/>
          </a:xfrm>
          <a:prstGeom prst="straightConnector1">
            <a:avLst/>
          </a:prstGeom>
          <a:ln w="28575">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20" name="Textfeld 34">
            <a:extLst>
              <a:ext uri="{FF2B5EF4-FFF2-40B4-BE49-F238E27FC236}">
                <a16:creationId xmlns:a16="http://schemas.microsoft.com/office/drawing/2014/main" id="{32D4A54E-73F9-FA9C-8F61-C9465404252A}"/>
              </a:ext>
            </a:extLst>
          </p:cNvPr>
          <p:cNvSpPr txBox="1"/>
          <p:nvPr/>
        </p:nvSpPr>
        <p:spPr>
          <a:xfrm>
            <a:off x="6933209" y="4583212"/>
            <a:ext cx="4581896" cy="646331"/>
          </a:xfrm>
          <a:prstGeom prst="rect">
            <a:avLst/>
          </a:prstGeom>
          <a:noFill/>
        </p:spPr>
        <p:txBody>
          <a:bodyPr wrap="square" rtlCol="0">
            <a:spAutoFit/>
          </a:bodyPr>
          <a:lstStyle/>
          <a:p>
            <a:r>
              <a:rPr lang="en-GB" dirty="0">
                <a:solidFill>
                  <a:schemeClr val="accent4">
                    <a:lumMod val="75000"/>
                  </a:schemeClr>
                </a:solidFill>
              </a:rPr>
              <a:t>Annotation Named Entity (NER) (here: BBC as an Organisation</a:t>
            </a:r>
          </a:p>
        </p:txBody>
      </p:sp>
      <p:cxnSp>
        <p:nvCxnSpPr>
          <p:cNvPr id="29" name="Gerade Verbindung mit Pfeil 21">
            <a:extLst>
              <a:ext uri="{FF2B5EF4-FFF2-40B4-BE49-F238E27FC236}">
                <a16:creationId xmlns:a16="http://schemas.microsoft.com/office/drawing/2014/main" id="{D5E2D192-F8AF-54D8-908B-0DF998578C5D}"/>
              </a:ext>
            </a:extLst>
          </p:cNvPr>
          <p:cNvCxnSpPr>
            <a:cxnSpLocks/>
          </p:cNvCxnSpPr>
          <p:nvPr/>
        </p:nvCxnSpPr>
        <p:spPr>
          <a:xfrm>
            <a:off x="3065428" y="1322683"/>
            <a:ext cx="3833916" cy="327055"/>
          </a:xfrm>
          <a:prstGeom prst="straightConnector1">
            <a:avLst/>
          </a:prstGeom>
          <a:ln w="28575">
            <a:solidFill>
              <a:schemeClr val="accent5">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2" name="Textfeld 23">
            <a:extLst>
              <a:ext uri="{FF2B5EF4-FFF2-40B4-BE49-F238E27FC236}">
                <a16:creationId xmlns:a16="http://schemas.microsoft.com/office/drawing/2014/main" id="{7790974A-5912-502E-CC00-CC777EF01053}"/>
              </a:ext>
            </a:extLst>
          </p:cNvPr>
          <p:cNvSpPr txBox="1"/>
          <p:nvPr/>
        </p:nvSpPr>
        <p:spPr>
          <a:xfrm>
            <a:off x="6899344" y="1461357"/>
            <a:ext cx="4581896" cy="369332"/>
          </a:xfrm>
          <a:prstGeom prst="rect">
            <a:avLst/>
          </a:prstGeom>
          <a:noFill/>
        </p:spPr>
        <p:txBody>
          <a:bodyPr wrap="square" rtlCol="0">
            <a:spAutoFit/>
          </a:bodyPr>
          <a:lstStyle/>
          <a:p>
            <a:r>
              <a:rPr lang="en-GB" dirty="0">
                <a:solidFill>
                  <a:schemeClr val="accent5">
                    <a:lumMod val="60000"/>
                    <a:lumOff val="40000"/>
                  </a:schemeClr>
                </a:solidFill>
              </a:rPr>
              <a:t>Annotation of sentiment (value: 0.0)</a:t>
            </a:r>
          </a:p>
        </p:txBody>
      </p:sp>
    </p:spTree>
    <p:extLst>
      <p:ext uri="{BB962C8B-B14F-4D97-AF65-F5344CB8AC3E}">
        <p14:creationId xmlns:p14="http://schemas.microsoft.com/office/powerpoint/2010/main" val="112453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animBg="1"/>
      <p:bldP spid="15" grpId="0"/>
      <p:bldP spid="18" grpId="0"/>
      <p:bldP spid="20"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F83E-CD46-8B50-AD53-D4E0CC89D81D}"/>
              </a:ext>
            </a:extLst>
          </p:cNvPr>
          <p:cNvSpPr>
            <a:spLocks noGrp="1"/>
          </p:cNvSpPr>
          <p:nvPr>
            <p:ph type="title"/>
          </p:nvPr>
        </p:nvSpPr>
        <p:spPr>
          <a:xfrm>
            <a:off x="389260" y="2290637"/>
            <a:ext cx="5962784" cy="3395842"/>
          </a:xfrm>
        </p:spPr>
        <p:txBody>
          <a:bodyPr>
            <a:noAutofit/>
          </a:bodyPr>
          <a:lstStyle/>
          <a:p>
            <a:pPr>
              <a:lnSpc>
                <a:spcPct val="150000"/>
              </a:lnSpc>
            </a:pPr>
            <a:r>
              <a:rPr lang="en-GB" sz="3200" dirty="0"/>
              <a:t>Text mining (TM)</a:t>
            </a:r>
            <a:br>
              <a:rPr lang="en-GB" sz="3200" dirty="0"/>
            </a:br>
            <a:r>
              <a:rPr lang="en-GB" sz="3200" dirty="0"/>
              <a:t>Textual data mining (TDM)</a:t>
            </a:r>
            <a:br>
              <a:rPr lang="en-GB" sz="3200" dirty="0"/>
            </a:br>
            <a:r>
              <a:rPr lang="en-GB" sz="3200" dirty="0"/>
              <a:t>Computational text analysis (CTA)</a:t>
            </a:r>
            <a:br>
              <a:rPr lang="en-GB" sz="3200" dirty="0"/>
            </a:br>
            <a:r>
              <a:rPr lang="en-GB" sz="3200" dirty="0"/>
              <a:t>distant reading</a:t>
            </a:r>
            <a:br>
              <a:rPr lang="en-GB" sz="3200" dirty="0"/>
            </a:br>
            <a:r>
              <a:rPr lang="en-GB" sz="3200" dirty="0"/>
              <a:t>machine learning</a:t>
            </a:r>
            <a:br>
              <a:rPr lang="en-GB" sz="3200" dirty="0"/>
            </a:br>
            <a:r>
              <a:rPr lang="en-GB" sz="3200" dirty="0"/>
              <a:t>Computational historical research</a:t>
            </a:r>
            <a:br>
              <a:rPr lang="en-GB" sz="3200" dirty="0"/>
            </a:br>
            <a:r>
              <a:rPr lang="en-GB" sz="3200" dirty="0"/>
              <a:t>Digital Theology, Digital Philology etc. </a:t>
            </a:r>
            <a:br>
              <a:rPr lang="en-GB" sz="3200" dirty="0"/>
            </a:br>
            <a:endParaRPr lang="en-GB" sz="3200" dirty="0"/>
          </a:p>
        </p:txBody>
      </p:sp>
      <p:pic>
        <p:nvPicPr>
          <p:cNvPr id="5" name="Picture 4" descr="A person with a beard holding a pickaxe in a cave&#10;&#10;Description automatically generated">
            <a:extLst>
              <a:ext uri="{FF2B5EF4-FFF2-40B4-BE49-F238E27FC236}">
                <a16:creationId xmlns:a16="http://schemas.microsoft.com/office/drawing/2014/main" id="{E126A17C-14FC-DBAC-584B-9CCEB4FFEEBB}"/>
              </a:ext>
            </a:extLst>
          </p:cNvPr>
          <p:cNvPicPr>
            <a:picLocks noChangeAspect="1"/>
          </p:cNvPicPr>
          <p:nvPr/>
        </p:nvPicPr>
        <p:blipFill>
          <a:blip r:embed="rId3">
            <a:extLst>
              <a:ext uri="{28A0092B-C50C-407E-A947-70E740481C1C}">
                <a14:useLocalDpi xmlns:a14="http://schemas.microsoft.com/office/drawing/2010/main" val="0"/>
              </a:ext>
            </a:extLst>
          </a:blip>
          <a:srcRect l="1305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546081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EAD30-113E-40A3-2FE1-D652E2BF4E6F}"/>
              </a:ext>
            </a:extLst>
          </p:cNvPr>
          <p:cNvSpPr>
            <a:spLocks noGrp="1"/>
          </p:cNvSpPr>
          <p:nvPr>
            <p:ph type="title"/>
          </p:nvPr>
        </p:nvSpPr>
        <p:spPr>
          <a:xfrm>
            <a:off x="838200" y="184806"/>
            <a:ext cx="10515600" cy="1174238"/>
          </a:xfrm>
        </p:spPr>
        <p:txBody>
          <a:bodyPr vert="horz" lIns="91440" tIns="45720" rIns="91440" bIns="45720" rtlCol="0" anchor="ctr">
            <a:normAutofit/>
          </a:bodyPr>
          <a:lstStyle/>
          <a:p>
            <a:r>
              <a:rPr lang="en-US" sz="2800" kern="1200" dirty="0">
                <a:solidFill>
                  <a:schemeClr val="tx1"/>
                </a:solidFill>
                <a:latin typeface="+mj-lt"/>
                <a:ea typeface="+mj-ea"/>
                <a:cs typeface="+mj-cs"/>
              </a:rPr>
              <a:t>Lemmatized TEI/XML-file of Guillaume </a:t>
            </a:r>
            <a:r>
              <a:rPr lang="en-US" sz="2800" kern="1200" dirty="0" err="1">
                <a:solidFill>
                  <a:schemeClr val="tx1"/>
                </a:solidFill>
                <a:latin typeface="+mj-lt"/>
                <a:ea typeface="+mj-ea"/>
                <a:cs typeface="+mj-cs"/>
              </a:rPr>
              <a:t>d‘Auxerre</a:t>
            </a:r>
            <a:r>
              <a:rPr lang="en-US" sz="2800" kern="1200" dirty="0">
                <a:solidFill>
                  <a:schemeClr val="tx1"/>
                </a:solidFill>
                <a:latin typeface="+mj-lt"/>
                <a:ea typeface="+mj-ea"/>
                <a:cs typeface="+mj-cs"/>
              </a:rPr>
              <a:t>: Summa de </a:t>
            </a:r>
            <a:r>
              <a:rPr lang="en-US" sz="2800" kern="1200" dirty="0" err="1">
                <a:solidFill>
                  <a:schemeClr val="tx1"/>
                </a:solidFill>
                <a:latin typeface="+mj-lt"/>
                <a:ea typeface="+mj-ea"/>
                <a:cs typeface="+mj-cs"/>
              </a:rPr>
              <a:t>officiis</a:t>
            </a:r>
            <a:r>
              <a:rPr lang="en-US" sz="2800" kern="1200" dirty="0">
                <a:solidFill>
                  <a:schemeClr val="tx1"/>
                </a:solidFill>
                <a:latin typeface="+mj-lt"/>
                <a:ea typeface="+mj-ea"/>
                <a:cs typeface="+mj-cs"/>
              </a:rPr>
              <a:t> ( with the Frankfurt </a:t>
            </a:r>
            <a:r>
              <a:rPr lang="en-US" sz="2800" kern="1200" dirty="0" err="1">
                <a:solidFill>
                  <a:schemeClr val="tx1"/>
                </a:solidFill>
                <a:latin typeface="+mj-lt"/>
                <a:ea typeface="+mj-ea"/>
                <a:cs typeface="+mj-cs"/>
              </a:rPr>
              <a:t>TTLab</a:t>
            </a:r>
            <a:r>
              <a:rPr lang="en-US" sz="2800" kern="1200" dirty="0">
                <a:solidFill>
                  <a:schemeClr val="tx1"/>
                </a:solidFill>
                <a:latin typeface="+mj-lt"/>
                <a:ea typeface="+mj-ea"/>
                <a:cs typeface="+mj-cs"/>
              </a:rPr>
              <a:t> Tagger)</a:t>
            </a:r>
          </a:p>
        </p:txBody>
      </p:sp>
      <p:pic>
        <p:nvPicPr>
          <p:cNvPr id="5" name="Picture 4">
            <a:extLst>
              <a:ext uri="{FF2B5EF4-FFF2-40B4-BE49-F238E27FC236}">
                <a16:creationId xmlns:a16="http://schemas.microsoft.com/office/drawing/2014/main" id="{DA4FB6BC-9D3B-DED2-0327-6EDDD969D53B}"/>
              </a:ext>
            </a:extLst>
          </p:cNvPr>
          <p:cNvPicPr>
            <a:picLocks noChangeAspect="1"/>
          </p:cNvPicPr>
          <p:nvPr/>
        </p:nvPicPr>
        <p:blipFill>
          <a:blip r:embed="rId2"/>
          <a:stretch>
            <a:fillRect/>
          </a:stretch>
        </p:blipFill>
        <p:spPr>
          <a:xfrm>
            <a:off x="1165880" y="1135307"/>
            <a:ext cx="8659056" cy="5541796"/>
          </a:xfrm>
          <a:prstGeom prst="rect">
            <a:avLst/>
          </a:prstGeom>
        </p:spPr>
      </p:pic>
    </p:spTree>
    <p:extLst>
      <p:ext uri="{BB962C8B-B14F-4D97-AF65-F5344CB8AC3E}">
        <p14:creationId xmlns:p14="http://schemas.microsoft.com/office/powerpoint/2010/main" val="3764764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8079-8F77-5FA3-3599-DFAC86554001}"/>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8436C7EC-6D33-CA59-1CB6-EB8AEA8FA772}"/>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C70DE7F4-A695-CF96-08EE-DC1433D39570}"/>
              </a:ext>
            </a:extLst>
          </p:cNvPr>
          <p:cNvPicPr>
            <a:picLocks noChangeAspect="1"/>
          </p:cNvPicPr>
          <p:nvPr/>
        </p:nvPicPr>
        <p:blipFill>
          <a:blip r:embed="rId2"/>
          <a:stretch>
            <a:fillRect/>
          </a:stretch>
        </p:blipFill>
        <p:spPr>
          <a:xfrm>
            <a:off x="0" y="204091"/>
            <a:ext cx="12192000" cy="6449818"/>
          </a:xfrm>
          <a:prstGeom prst="rect">
            <a:avLst/>
          </a:prstGeom>
        </p:spPr>
      </p:pic>
      <p:pic>
        <p:nvPicPr>
          <p:cNvPr id="7" name="Picture 6">
            <a:extLst>
              <a:ext uri="{FF2B5EF4-FFF2-40B4-BE49-F238E27FC236}">
                <a16:creationId xmlns:a16="http://schemas.microsoft.com/office/drawing/2014/main" id="{A7941A13-BD28-F64A-F2D5-DA82B26B06C5}"/>
              </a:ext>
            </a:extLst>
          </p:cNvPr>
          <p:cNvPicPr>
            <a:picLocks noChangeAspect="1"/>
          </p:cNvPicPr>
          <p:nvPr/>
        </p:nvPicPr>
        <p:blipFill>
          <a:blip r:embed="rId3"/>
          <a:stretch>
            <a:fillRect/>
          </a:stretch>
        </p:blipFill>
        <p:spPr>
          <a:xfrm>
            <a:off x="0" y="178291"/>
            <a:ext cx="12192000" cy="6501417"/>
          </a:xfrm>
          <a:prstGeom prst="rect">
            <a:avLst/>
          </a:prstGeom>
        </p:spPr>
      </p:pic>
    </p:spTree>
    <p:extLst>
      <p:ext uri="{BB962C8B-B14F-4D97-AF65-F5344CB8AC3E}">
        <p14:creationId xmlns:p14="http://schemas.microsoft.com/office/powerpoint/2010/main" val="2511638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CD5BB-0E32-ED51-268A-2342D7C9F88B}"/>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576CB5C5-2396-0420-B25D-033765D466D8}"/>
              </a:ext>
            </a:extLst>
          </p:cNvPr>
          <p:cNvSpPr>
            <a:spLocks noGrp="1"/>
          </p:cNvSpPr>
          <p:nvPr>
            <p:ph idx="1"/>
          </p:nvPr>
        </p:nvSpPr>
        <p:spPr/>
        <p:txBody>
          <a:bodyPr/>
          <a:lstStyle/>
          <a:p>
            <a:endParaRPr lang="de-DE"/>
          </a:p>
        </p:txBody>
      </p:sp>
      <p:pic>
        <p:nvPicPr>
          <p:cNvPr id="4" name="Inhaltsplatzhalter 5">
            <a:extLst>
              <a:ext uri="{FF2B5EF4-FFF2-40B4-BE49-F238E27FC236}">
                <a16:creationId xmlns:a16="http://schemas.microsoft.com/office/drawing/2014/main" id="{6AFF966C-120D-1603-FB15-AAE61277E13F}"/>
              </a:ext>
            </a:extLst>
          </p:cNvPr>
          <p:cNvPicPr>
            <a:picLocks noChangeAspect="1"/>
          </p:cNvPicPr>
          <p:nvPr/>
        </p:nvPicPr>
        <p:blipFill>
          <a:blip r:embed="rId2">
            <a:extLst>
              <a:ext uri="{28A0092B-C50C-407E-A947-70E740481C1C}">
                <a14:useLocalDpi xmlns:a14="http://schemas.microsoft.com/office/drawing/2010/main" val="0"/>
              </a:ext>
            </a:extLst>
          </a:blip>
          <a:srcRect l="547" r="547"/>
          <a:stretch>
            <a:fillRect/>
          </a:stretch>
        </p:blipFill>
        <p:spPr>
          <a:xfrm>
            <a:off x="-24680" y="0"/>
            <a:ext cx="12192000" cy="6858000"/>
          </a:xfrm>
          <a:prstGeom prst="rect">
            <a:avLst/>
          </a:prstGeom>
        </p:spPr>
      </p:pic>
    </p:spTree>
    <p:extLst>
      <p:ext uri="{BB962C8B-B14F-4D97-AF65-F5344CB8AC3E}">
        <p14:creationId xmlns:p14="http://schemas.microsoft.com/office/powerpoint/2010/main" val="970394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5ACD9C9D-7DF0-9AB5-59F3-29F9B4F14B0B}"/>
              </a:ext>
            </a:extLst>
          </p:cNvPr>
          <p:cNvPicPr>
            <a:picLocks noGrp="1" noChangeAspect="1"/>
          </p:cNvPicPr>
          <p:nvPr>
            <p:ph idx="1"/>
          </p:nvPr>
        </p:nvPicPr>
        <p:blipFill>
          <a:blip r:embed="rId2"/>
          <a:srcRect r="15985"/>
          <a:stretch/>
        </p:blipFill>
        <p:spPr>
          <a:xfrm>
            <a:off x="20" y="1282"/>
            <a:ext cx="12191980" cy="6856718"/>
          </a:xfrm>
          <a:prstGeom prst="rect">
            <a:avLst/>
          </a:prstGeom>
        </p:spPr>
      </p:pic>
    </p:spTree>
    <p:extLst>
      <p:ext uri="{BB962C8B-B14F-4D97-AF65-F5344CB8AC3E}">
        <p14:creationId xmlns:p14="http://schemas.microsoft.com/office/powerpoint/2010/main" val="2404141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B5E5068E-E794-9B69-0099-7BEBA49879FD}"/>
              </a:ext>
            </a:extLst>
          </p:cNvPr>
          <p:cNvPicPr>
            <a:picLocks noGrp="1" noChangeAspect="1"/>
          </p:cNvPicPr>
          <p:nvPr>
            <p:ph idx="1"/>
          </p:nvPr>
        </p:nvPicPr>
        <p:blipFill>
          <a:blip r:embed="rId2"/>
          <a:srcRect r="9316"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4B84280F-BEDE-98A5-921C-9DAAFF91B96D}"/>
              </a:ext>
            </a:extLst>
          </p:cNvPr>
          <p:cNvSpPr txBox="1"/>
          <p:nvPr/>
        </p:nvSpPr>
        <p:spPr>
          <a:xfrm>
            <a:off x="7342632" y="2496312"/>
            <a:ext cx="4169664" cy="923330"/>
          </a:xfrm>
          <a:prstGeom prst="rect">
            <a:avLst/>
          </a:prstGeom>
          <a:noFill/>
        </p:spPr>
        <p:txBody>
          <a:bodyPr wrap="square" rtlCol="0">
            <a:spAutoFit/>
          </a:bodyPr>
          <a:lstStyle/>
          <a:p>
            <a:r>
              <a:rPr lang="de-DE" dirty="0" err="1">
                <a:solidFill>
                  <a:schemeClr val="bg1"/>
                </a:solidFill>
              </a:rPr>
              <a:t>Exemplary</a:t>
            </a:r>
            <a:r>
              <a:rPr lang="de-DE" dirty="0">
                <a:solidFill>
                  <a:schemeClr val="bg1"/>
                </a:solidFill>
              </a:rPr>
              <a:t> </a:t>
            </a:r>
            <a:r>
              <a:rPr lang="de-DE" dirty="0" err="1">
                <a:solidFill>
                  <a:schemeClr val="bg1"/>
                </a:solidFill>
              </a:rPr>
              <a:t>query</a:t>
            </a:r>
            <a:r>
              <a:rPr lang="de-DE" dirty="0">
                <a:solidFill>
                  <a:schemeClr val="bg1"/>
                </a:solidFill>
              </a:rPr>
              <a:t> </a:t>
            </a:r>
            <a:r>
              <a:rPr lang="de-DE" dirty="0" err="1">
                <a:solidFill>
                  <a:schemeClr val="bg1"/>
                </a:solidFill>
              </a:rPr>
              <a:t>for</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lemma</a:t>
            </a:r>
            <a:r>
              <a:rPr lang="de-DE" dirty="0">
                <a:solidFill>
                  <a:schemeClr val="bg1"/>
                </a:solidFill>
              </a:rPr>
              <a:t> </a:t>
            </a:r>
            <a:r>
              <a:rPr lang="de-DE" i="1" dirty="0" err="1">
                <a:solidFill>
                  <a:schemeClr val="bg1"/>
                </a:solidFill>
              </a:rPr>
              <a:t>bellum</a:t>
            </a:r>
            <a:r>
              <a:rPr lang="de-DE" dirty="0">
                <a:solidFill>
                  <a:schemeClr val="bg1"/>
                </a:solidFill>
              </a:rPr>
              <a:t> </a:t>
            </a:r>
            <a:r>
              <a:rPr lang="de-DE" dirty="0" err="1">
                <a:solidFill>
                  <a:schemeClr val="bg1"/>
                </a:solidFill>
              </a:rPr>
              <a:t>followed</a:t>
            </a:r>
            <a:r>
              <a:rPr lang="de-DE" dirty="0">
                <a:solidFill>
                  <a:schemeClr val="bg1"/>
                </a:solidFill>
              </a:rPr>
              <a:t> </a:t>
            </a:r>
            <a:r>
              <a:rPr lang="de-DE" dirty="0" err="1">
                <a:solidFill>
                  <a:schemeClr val="bg1"/>
                </a:solidFill>
              </a:rPr>
              <a:t>by</a:t>
            </a:r>
            <a:r>
              <a:rPr lang="de-DE" dirty="0">
                <a:solidFill>
                  <a:schemeClr val="bg1"/>
                </a:solidFill>
              </a:rPr>
              <a:t> </a:t>
            </a:r>
            <a:r>
              <a:rPr lang="de-DE" dirty="0" err="1">
                <a:solidFill>
                  <a:schemeClr val="bg1"/>
                </a:solidFill>
              </a:rPr>
              <a:t>verbs</a:t>
            </a:r>
            <a:r>
              <a:rPr lang="de-DE" dirty="0">
                <a:solidFill>
                  <a:schemeClr val="bg1"/>
                </a:solidFill>
              </a:rPr>
              <a:t> </a:t>
            </a:r>
            <a:r>
              <a:rPr lang="de-DE" dirty="0" err="1">
                <a:solidFill>
                  <a:schemeClr val="bg1"/>
                </a:solidFill>
              </a:rPr>
              <a:t>with</a:t>
            </a:r>
            <a:r>
              <a:rPr lang="de-DE" dirty="0">
                <a:solidFill>
                  <a:schemeClr val="bg1"/>
                </a:solidFill>
              </a:rPr>
              <a:t> a </a:t>
            </a:r>
            <a:r>
              <a:rPr lang="de-DE" dirty="0" err="1">
                <a:solidFill>
                  <a:schemeClr val="bg1"/>
                </a:solidFill>
              </a:rPr>
              <a:t>undefined</a:t>
            </a:r>
            <a:r>
              <a:rPr lang="de-DE" dirty="0">
                <a:solidFill>
                  <a:schemeClr val="bg1"/>
                </a:solidFill>
              </a:rPr>
              <a:t> </a:t>
            </a:r>
            <a:r>
              <a:rPr lang="de-DE" dirty="0" err="1">
                <a:solidFill>
                  <a:schemeClr val="bg1"/>
                </a:solidFill>
              </a:rPr>
              <a:t>number</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tokens</a:t>
            </a:r>
            <a:r>
              <a:rPr lang="de-DE" dirty="0">
                <a:solidFill>
                  <a:schemeClr val="bg1"/>
                </a:solidFill>
              </a:rPr>
              <a:t> (</a:t>
            </a:r>
            <a:r>
              <a:rPr lang="de-DE" dirty="0" err="1">
                <a:solidFill>
                  <a:schemeClr val="bg1"/>
                </a:solidFill>
              </a:rPr>
              <a:t>words</a:t>
            </a:r>
            <a:r>
              <a:rPr lang="de-DE" dirty="0">
                <a:solidFill>
                  <a:schemeClr val="bg1"/>
                </a:solidFill>
              </a:rPr>
              <a:t>) in </a:t>
            </a:r>
            <a:r>
              <a:rPr lang="de-DE" dirty="0" err="1">
                <a:solidFill>
                  <a:schemeClr val="bg1"/>
                </a:solidFill>
              </a:rPr>
              <a:t>between</a:t>
            </a:r>
            <a:endParaRPr lang="de-DE" dirty="0">
              <a:solidFill>
                <a:schemeClr val="bg1"/>
              </a:solidFill>
            </a:endParaRPr>
          </a:p>
        </p:txBody>
      </p:sp>
    </p:spTree>
    <p:extLst>
      <p:ext uri="{BB962C8B-B14F-4D97-AF65-F5344CB8AC3E}">
        <p14:creationId xmlns:p14="http://schemas.microsoft.com/office/powerpoint/2010/main" val="2885852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8A0E6E-2E56-A4A7-A378-35493C574362}"/>
              </a:ext>
            </a:extLst>
          </p:cNvPr>
          <p:cNvPicPr>
            <a:picLocks noChangeAspect="1"/>
          </p:cNvPicPr>
          <p:nvPr/>
        </p:nvPicPr>
        <p:blipFill>
          <a:blip r:embed="rId2"/>
          <a:srcRect b="443"/>
          <a:stretch/>
        </p:blipFill>
        <p:spPr>
          <a:xfrm>
            <a:off x="20" y="10"/>
            <a:ext cx="12191980" cy="6857990"/>
          </a:xfrm>
          <a:prstGeom prst="rect">
            <a:avLst/>
          </a:prstGeom>
        </p:spPr>
      </p:pic>
      <p:sp>
        <p:nvSpPr>
          <p:cNvPr id="2" name="Title 1">
            <a:extLst>
              <a:ext uri="{FF2B5EF4-FFF2-40B4-BE49-F238E27FC236}">
                <a16:creationId xmlns:a16="http://schemas.microsoft.com/office/drawing/2014/main" id="{61922D4A-697F-6329-DEE4-A8EF7807EABF}"/>
              </a:ext>
            </a:extLst>
          </p:cNvPr>
          <p:cNvSpPr>
            <a:spLocks noGrp="1"/>
          </p:cNvSpPr>
          <p:nvPr>
            <p:ph type="title"/>
          </p:nvPr>
        </p:nvSpPr>
        <p:spPr>
          <a:xfrm>
            <a:off x="9171237" y="805452"/>
            <a:ext cx="2482499" cy="2200396"/>
          </a:xfrm>
          <a:prstGeom prst="ellipse">
            <a:avLst/>
          </a:prstGeom>
          <a:solidFill>
            <a:srgbClr val="FFFFFF"/>
          </a:solidFill>
          <a:ln w="174625" cmpd="thinThick">
            <a:solidFill>
              <a:srgbClr val="FFFFFF"/>
            </a:solidFill>
          </a:ln>
        </p:spPr>
        <p:txBody>
          <a:bodyPr vert="horz" lIns="91440" tIns="45720" rIns="91440" bIns="45720" rtlCol="0" anchor="ctr">
            <a:normAutofit fontScale="90000"/>
          </a:bodyPr>
          <a:lstStyle/>
          <a:p>
            <a:pPr algn="ctr"/>
            <a:r>
              <a:rPr lang="en-US" sz="2800">
                <a:solidFill>
                  <a:srgbClr val="262626"/>
                </a:solidFill>
              </a:rPr>
              <a:t>Corpus search results in Nopaque</a:t>
            </a:r>
          </a:p>
        </p:txBody>
      </p:sp>
    </p:spTree>
    <p:extLst>
      <p:ext uri="{BB962C8B-B14F-4D97-AF65-F5344CB8AC3E}">
        <p14:creationId xmlns:p14="http://schemas.microsoft.com/office/powerpoint/2010/main" val="280017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DC36A8-2806-E084-B4FC-0B3FD979BFBB}"/>
              </a:ext>
            </a:extLst>
          </p:cNvPr>
          <p:cNvSpPr>
            <a:spLocks noGrp="1"/>
          </p:cNvSpPr>
          <p:nvPr>
            <p:ph idx="1"/>
          </p:nvPr>
        </p:nvSpPr>
        <p:spPr/>
        <p:txBody>
          <a:bodyPr/>
          <a:lstStyle/>
          <a:p>
            <a:endParaRPr lang="de-DE"/>
          </a:p>
        </p:txBody>
      </p:sp>
      <p:pic>
        <p:nvPicPr>
          <p:cNvPr id="8" name="Picture 7">
            <a:extLst>
              <a:ext uri="{FF2B5EF4-FFF2-40B4-BE49-F238E27FC236}">
                <a16:creationId xmlns:a16="http://schemas.microsoft.com/office/drawing/2014/main" id="{B76FD56F-4A4F-7E8B-F614-DC3B004D5F91}"/>
              </a:ext>
            </a:extLst>
          </p:cNvPr>
          <p:cNvPicPr>
            <a:picLocks noChangeAspect="1"/>
          </p:cNvPicPr>
          <p:nvPr/>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249E002B-7088-B349-FDA0-911BB0B50436}"/>
              </a:ext>
            </a:extLst>
          </p:cNvPr>
          <p:cNvSpPr txBox="1">
            <a:spLocks/>
          </p:cNvSpPr>
          <p:nvPr/>
        </p:nvSpPr>
        <p:spPr>
          <a:xfrm>
            <a:off x="8869680" y="1398587"/>
            <a:ext cx="3322320" cy="854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800" dirty="0">
                <a:solidFill>
                  <a:schemeClr val="bg1"/>
                </a:solidFill>
              </a:rPr>
              <a:t> https://lta.bbaw.de</a:t>
            </a:r>
          </a:p>
        </p:txBody>
      </p:sp>
    </p:spTree>
    <p:extLst>
      <p:ext uri="{BB962C8B-B14F-4D97-AF65-F5344CB8AC3E}">
        <p14:creationId xmlns:p14="http://schemas.microsoft.com/office/powerpoint/2010/main" val="847187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8C6B-13F4-DAA4-9211-F21003DD5CB6}"/>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E0C35DE-A9D5-9222-07A5-9DCCC0E88953}"/>
              </a:ext>
            </a:extLst>
          </p:cNvPr>
          <p:cNvSpPr>
            <a:spLocks noGrp="1"/>
          </p:cNvSpPr>
          <p:nvPr>
            <p:ph idx="1"/>
          </p:nvPr>
        </p:nvSpPr>
        <p:spPr/>
        <p:txBody>
          <a:bodyPr/>
          <a:lstStyle/>
          <a:p>
            <a:endParaRPr lang="de-DE" dirty="0"/>
          </a:p>
        </p:txBody>
      </p:sp>
      <p:pic>
        <p:nvPicPr>
          <p:cNvPr id="5" name="Picture 4">
            <a:extLst>
              <a:ext uri="{FF2B5EF4-FFF2-40B4-BE49-F238E27FC236}">
                <a16:creationId xmlns:a16="http://schemas.microsoft.com/office/drawing/2014/main" id="{4C1FA8BB-9016-CD2A-B426-06175D3DFE69}"/>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842074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189C-661B-1A3E-8F6B-DC0DEB54DB9A}"/>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29AF7FD-2BE7-EEC3-6122-D511C954FEAA}"/>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2186FF22-FCA3-A402-250C-16B13A2E9FDE}"/>
              </a:ext>
            </a:extLst>
          </p:cNvPr>
          <p:cNvPicPr>
            <a:picLocks noChangeAspect="1"/>
          </p:cNvPicPr>
          <p:nvPr/>
        </p:nvPicPr>
        <p:blipFill>
          <a:blip r:embed="rId2"/>
          <a:stretch>
            <a:fillRect/>
          </a:stretch>
        </p:blipFill>
        <p:spPr>
          <a:xfrm>
            <a:off x="0" y="423451"/>
            <a:ext cx="12192000" cy="6011097"/>
          </a:xfrm>
          <a:prstGeom prst="rect">
            <a:avLst/>
          </a:prstGeom>
        </p:spPr>
      </p:pic>
      <p:pic>
        <p:nvPicPr>
          <p:cNvPr id="6" name="Picture 5">
            <a:extLst>
              <a:ext uri="{FF2B5EF4-FFF2-40B4-BE49-F238E27FC236}">
                <a16:creationId xmlns:a16="http://schemas.microsoft.com/office/drawing/2014/main" id="{771BB9BA-4D3A-979B-88E8-8132ABCBD15B}"/>
              </a:ext>
            </a:extLst>
          </p:cNvPr>
          <p:cNvPicPr>
            <a:picLocks noChangeAspect="1"/>
          </p:cNvPicPr>
          <p:nvPr/>
        </p:nvPicPr>
        <p:blipFill>
          <a:blip r:embed="rId3"/>
          <a:stretch>
            <a:fillRect/>
          </a:stretch>
        </p:blipFill>
        <p:spPr>
          <a:xfrm>
            <a:off x="0" y="240883"/>
            <a:ext cx="12192000" cy="6376234"/>
          </a:xfrm>
          <a:prstGeom prst="rect">
            <a:avLst/>
          </a:prstGeom>
        </p:spPr>
      </p:pic>
    </p:spTree>
    <p:extLst>
      <p:ext uri="{BB962C8B-B14F-4D97-AF65-F5344CB8AC3E}">
        <p14:creationId xmlns:p14="http://schemas.microsoft.com/office/powerpoint/2010/main" val="2898539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3672-42EB-30D0-284A-FE375CAF5DE2}"/>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31EEEB2B-543E-AF06-C99C-CEF58200D96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AF79268-5B54-3E6B-74A3-EF9A7C7B8770}"/>
              </a:ext>
            </a:extLst>
          </p:cNvPr>
          <p:cNvPicPr>
            <a:picLocks noChangeAspect="1"/>
          </p:cNvPicPr>
          <p:nvPr/>
        </p:nvPicPr>
        <p:blipFill>
          <a:blip r:embed="rId2"/>
          <a:stretch>
            <a:fillRect/>
          </a:stretch>
        </p:blipFill>
        <p:spPr>
          <a:xfrm>
            <a:off x="0" y="256741"/>
            <a:ext cx="12192000" cy="6344518"/>
          </a:xfrm>
          <a:prstGeom prst="rect">
            <a:avLst/>
          </a:prstGeom>
        </p:spPr>
      </p:pic>
    </p:spTree>
    <p:extLst>
      <p:ext uri="{BB962C8B-B14F-4D97-AF65-F5344CB8AC3E}">
        <p14:creationId xmlns:p14="http://schemas.microsoft.com/office/powerpoint/2010/main" val="3970945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A446-6B21-69D7-4393-0ECC73B65D95}"/>
              </a:ext>
            </a:extLst>
          </p:cNvPr>
          <p:cNvSpPr>
            <a:spLocks noGrp="1"/>
          </p:cNvSpPr>
          <p:nvPr>
            <p:ph type="title"/>
          </p:nvPr>
        </p:nvSpPr>
        <p:spPr/>
        <p:txBody>
          <a:bodyPr/>
          <a:lstStyle/>
          <a:p>
            <a:r>
              <a:rPr lang="de-DE" dirty="0"/>
              <a:t>Agenda</a:t>
            </a:r>
          </a:p>
        </p:txBody>
      </p:sp>
      <p:sp>
        <p:nvSpPr>
          <p:cNvPr id="3" name="Content Placeholder 2">
            <a:extLst>
              <a:ext uri="{FF2B5EF4-FFF2-40B4-BE49-F238E27FC236}">
                <a16:creationId xmlns:a16="http://schemas.microsoft.com/office/drawing/2014/main" id="{BBA17516-7CC7-5C9A-67C6-A1D2445CF1B5}"/>
              </a:ext>
            </a:extLst>
          </p:cNvPr>
          <p:cNvSpPr>
            <a:spLocks noGrp="1"/>
          </p:cNvSpPr>
          <p:nvPr>
            <p:ph idx="1"/>
          </p:nvPr>
        </p:nvSpPr>
        <p:spPr>
          <a:xfrm>
            <a:off x="838200" y="1825625"/>
            <a:ext cx="9997440" cy="4351338"/>
          </a:xfrm>
        </p:spPr>
        <p:txBody>
          <a:bodyPr>
            <a:normAutofit/>
          </a:bodyPr>
          <a:lstStyle/>
          <a:p>
            <a:pPr marL="514350" indent="-514350">
              <a:buAutoNum type="arabicPlain"/>
            </a:pPr>
            <a:r>
              <a:rPr lang="en-GB" dirty="0"/>
              <a:t>Definitions of text mining</a:t>
            </a:r>
          </a:p>
          <a:p>
            <a:pPr marL="514350" indent="-514350">
              <a:buAutoNum type="arabicPlain"/>
            </a:pPr>
            <a:r>
              <a:rPr lang="en-GB" dirty="0"/>
              <a:t>Text mining: Areas of application</a:t>
            </a:r>
          </a:p>
          <a:p>
            <a:pPr marL="514350" indent="-514350">
              <a:buAutoNum type="arabicPlain"/>
            </a:pPr>
            <a:r>
              <a:rPr lang="en-GB" dirty="0"/>
              <a:t>Example: word usage of hospitalitas</a:t>
            </a:r>
          </a:p>
          <a:p>
            <a:pPr marL="514350" indent="-514350">
              <a:buAutoNum type="arabicPlain"/>
            </a:pPr>
            <a:r>
              <a:rPr lang="en-GB" dirty="0"/>
              <a:t>Do it yourself: </a:t>
            </a:r>
            <a:r>
              <a:rPr lang="en-GB" dirty="0" err="1"/>
              <a:t>AntConc</a:t>
            </a:r>
            <a:r>
              <a:rPr lang="en-GB" dirty="0"/>
              <a:t> &amp; Voyant tools</a:t>
            </a:r>
          </a:p>
          <a:p>
            <a:pPr marL="514350" indent="-514350">
              <a:buAutoNum type="arabicPlain"/>
            </a:pPr>
            <a:r>
              <a:rPr lang="en-GB" dirty="0"/>
              <a:t>Extending the workflow: Natural Language Processing (NLP)</a:t>
            </a:r>
          </a:p>
          <a:p>
            <a:pPr marL="514350" indent="-514350">
              <a:buAutoNum type="arabicPlain"/>
            </a:pPr>
            <a:r>
              <a:rPr lang="en-GB" dirty="0"/>
              <a:t>Examples: </a:t>
            </a:r>
            <a:r>
              <a:rPr lang="en-GB" dirty="0" err="1"/>
              <a:t>Nopaque</a:t>
            </a:r>
            <a:endParaRPr lang="en-GB" dirty="0"/>
          </a:p>
          <a:p>
            <a:pPr marL="514350" indent="-514350">
              <a:buAutoNum type="arabicPlain"/>
            </a:pPr>
            <a:r>
              <a:rPr lang="en-GB" dirty="0"/>
              <a:t>Databases: Searching &amp; Analysing </a:t>
            </a:r>
          </a:p>
          <a:p>
            <a:pPr marL="514350" indent="-514350">
              <a:buAutoNum type="arabicPlain"/>
            </a:pPr>
            <a:r>
              <a:rPr lang="de-DE" dirty="0"/>
              <a:t>Outlook: </a:t>
            </a:r>
            <a:r>
              <a:rPr lang="de-DE" dirty="0" err="1"/>
              <a:t>Advanced</a:t>
            </a:r>
            <a:r>
              <a:rPr lang="de-DE" dirty="0"/>
              <a:t> </a:t>
            </a:r>
            <a:r>
              <a:rPr lang="de-DE" dirty="0" err="1"/>
              <a:t>text</a:t>
            </a:r>
            <a:r>
              <a:rPr lang="de-DE" dirty="0"/>
              <a:t> </a:t>
            </a:r>
            <a:r>
              <a:rPr lang="de-DE" dirty="0" err="1"/>
              <a:t>mining</a:t>
            </a:r>
            <a:endParaRPr lang="de-DE" dirty="0"/>
          </a:p>
          <a:p>
            <a:pPr marL="0" indent="0">
              <a:buNone/>
            </a:pPr>
            <a:endParaRPr lang="de-DE" dirty="0"/>
          </a:p>
        </p:txBody>
      </p:sp>
      <p:sp>
        <p:nvSpPr>
          <p:cNvPr id="5" name="TextBox 4">
            <a:extLst>
              <a:ext uri="{FF2B5EF4-FFF2-40B4-BE49-F238E27FC236}">
                <a16:creationId xmlns:a16="http://schemas.microsoft.com/office/drawing/2014/main" id="{B29B62FB-13DA-616B-C816-A6E37DAF7A8B}"/>
              </a:ext>
            </a:extLst>
          </p:cNvPr>
          <p:cNvSpPr txBox="1"/>
          <p:nvPr/>
        </p:nvSpPr>
        <p:spPr>
          <a:xfrm>
            <a:off x="6096000" y="365125"/>
            <a:ext cx="5836920" cy="369332"/>
          </a:xfrm>
          <a:prstGeom prst="rect">
            <a:avLst/>
          </a:prstGeom>
          <a:noFill/>
        </p:spPr>
        <p:txBody>
          <a:bodyPr wrap="square">
            <a:spAutoFit/>
          </a:bodyPr>
          <a:lstStyle/>
          <a:p>
            <a:pPr marL="0" indent="0">
              <a:buNone/>
            </a:pPr>
            <a:r>
              <a:rPr lang="de-DE" dirty="0"/>
              <a:t>https://github.com/TimGeelhaar/Vienna2024textmining</a:t>
            </a:r>
          </a:p>
        </p:txBody>
      </p:sp>
      <p:pic>
        <p:nvPicPr>
          <p:cNvPr id="7" name="Graphic 6">
            <a:extLst>
              <a:ext uri="{FF2B5EF4-FFF2-40B4-BE49-F238E27FC236}">
                <a16:creationId xmlns:a16="http://schemas.microsoft.com/office/drawing/2014/main" id="{9B40B28A-378B-5307-1317-DEF58D0AC1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29750" y="1027906"/>
            <a:ext cx="2018348" cy="2018348"/>
          </a:xfrm>
          <a:prstGeom prst="rect">
            <a:avLst/>
          </a:prstGeom>
        </p:spPr>
      </p:pic>
    </p:spTree>
    <p:extLst>
      <p:ext uri="{BB962C8B-B14F-4D97-AF65-F5344CB8AC3E}">
        <p14:creationId xmlns:p14="http://schemas.microsoft.com/office/powerpoint/2010/main" val="922850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C481-6B21-1E95-A6D0-813E236883E3}"/>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B6E38E3D-8444-917F-104E-FAC4A3A67BA7}"/>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8CA4EC41-E2EE-F50D-8BF9-D29F54FF7066}"/>
              </a:ext>
            </a:extLst>
          </p:cNvPr>
          <p:cNvPicPr>
            <a:picLocks noChangeAspect="1"/>
          </p:cNvPicPr>
          <p:nvPr/>
        </p:nvPicPr>
        <p:blipFill>
          <a:blip r:embed="rId2"/>
          <a:stretch>
            <a:fillRect/>
          </a:stretch>
        </p:blipFill>
        <p:spPr>
          <a:xfrm>
            <a:off x="0" y="212683"/>
            <a:ext cx="12192000" cy="6432634"/>
          </a:xfrm>
          <a:prstGeom prst="rect">
            <a:avLst/>
          </a:prstGeom>
        </p:spPr>
      </p:pic>
      <p:pic>
        <p:nvPicPr>
          <p:cNvPr id="7" name="Picture 6">
            <a:extLst>
              <a:ext uri="{FF2B5EF4-FFF2-40B4-BE49-F238E27FC236}">
                <a16:creationId xmlns:a16="http://schemas.microsoft.com/office/drawing/2014/main" id="{6792BB27-2DFA-E25E-59EB-63D3658020F1}"/>
              </a:ext>
            </a:extLst>
          </p:cNvPr>
          <p:cNvPicPr>
            <a:picLocks noChangeAspect="1"/>
          </p:cNvPicPr>
          <p:nvPr/>
        </p:nvPicPr>
        <p:blipFill>
          <a:blip r:embed="rId3"/>
          <a:stretch>
            <a:fillRect/>
          </a:stretch>
        </p:blipFill>
        <p:spPr>
          <a:xfrm>
            <a:off x="0" y="242454"/>
            <a:ext cx="12192000" cy="6373091"/>
          </a:xfrm>
          <a:prstGeom prst="rect">
            <a:avLst/>
          </a:prstGeom>
        </p:spPr>
      </p:pic>
    </p:spTree>
    <p:extLst>
      <p:ext uri="{BB962C8B-B14F-4D97-AF65-F5344CB8AC3E}">
        <p14:creationId xmlns:p14="http://schemas.microsoft.com/office/powerpoint/2010/main" val="3579464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3027-ECC5-91E1-0529-4D82A0B36A75}"/>
              </a:ext>
            </a:extLst>
          </p:cNvPr>
          <p:cNvSpPr>
            <a:spLocks noGrp="1"/>
          </p:cNvSpPr>
          <p:nvPr>
            <p:ph type="title"/>
          </p:nvPr>
        </p:nvSpPr>
        <p:spPr>
          <a:xfrm>
            <a:off x="838200" y="11628"/>
            <a:ext cx="10515600" cy="854075"/>
          </a:xfrm>
        </p:spPr>
        <p:txBody>
          <a:bodyPr>
            <a:normAutofit/>
          </a:bodyPr>
          <a:lstStyle/>
          <a:p>
            <a:r>
              <a:rPr lang="de-DE" sz="2800" dirty="0" err="1"/>
              <a:t>Existing</a:t>
            </a:r>
            <a:r>
              <a:rPr lang="de-DE" sz="2800" dirty="0"/>
              <a:t> </a:t>
            </a:r>
            <a:r>
              <a:rPr lang="de-DE" sz="2800" dirty="0" err="1"/>
              <a:t>databases</a:t>
            </a:r>
            <a:r>
              <a:rPr lang="de-DE" sz="2800" dirty="0"/>
              <a:t> </a:t>
            </a:r>
            <a:r>
              <a:rPr lang="de-DE" sz="2800" dirty="0" err="1"/>
              <a:t>with</a:t>
            </a:r>
            <a:r>
              <a:rPr lang="de-DE" sz="2800" dirty="0"/>
              <a:t> </a:t>
            </a:r>
            <a:r>
              <a:rPr lang="de-DE" sz="2800" dirty="0" err="1"/>
              <a:t>text</a:t>
            </a:r>
            <a:r>
              <a:rPr lang="de-DE" sz="2800" dirty="0"/>
              <a:t> </a:t>
            </a:r>
            <a:r>
              <a:rPr lang="de-DE" sz="2800" dirty="0" err="1"/>
              <a:t>mining</a:t>
            </a:r>
            <a:r>
              <a:rPr lang="de-DE" sz="2800" dirty="0"/>
              <a:t> </a:t>
            </a:r>
            <a:r>
              <a:rPr lang="de-DE" sz="2800" dirty="0" err="1"/>
              <a:t>tools</a:t>
            </a:r>
            <a:r>
              <a:rPr lang="de-DE" sz="2800" dirty="0"/>
              <a:t>: CEMA (Paris I, </a:t>
            </a:r>
            <a:r>
              <a:rPr lang="de-DE" sz="2800" dirty="0" err="1"/>
              <a:t>Lamop</a:t>
            </a:r>
            <a:r>
              <a:rPr lang="de-DE" sz="2800" dirty="0"/>
              <a:t>)</a:t>
            </a:r>
          </a:p>
        </p:txBody>
      </p:sp>
      <p:sp>
        <p:nvSpPr>
          <p:cNvPr id="3" name="Content Placeholder 2">
            <a:extLst>
              <a:ext uri="{FF2B5EF4-FFF2-40B4-BE49-F238E27FC236}">
                <a16:creationId xmlns:a16="http://schemas.microsoft.com/office/drawing/2014/main" id="{89B2CCC4-0C45-4F6D-248E-E4EF138EB396}"/>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0B34D89-EA28-E8CB-F127-0D35C1B1A7BB}"/>
              </a:ext>
            </a:extLst>
          </p:cNvPr>
          <p:cNvPicPr>
            <a:picLocks noChangeAspect="1"/>
          </p:cNvPicPr>
          <p:nvPr/>
        </p:nvPicPr>
        <p:blipFill>
          <a:blip r:embed="rId2"/>
          <a:stretch>
            <a:fillRect/>
          </a:stretch>
        </p:blipFill>
        <p:spPr>
          <a:xfrm>
            <a:off x="263712" y="880294"/>
            <a:ext cx="11664575" cy="5527045"/>
          </a:xfrm>
          <a:prstGeom prst="rect">
            <a:avLst/>
          </a:prstGeom>
        </p:spPr>
      </p:pic>
      <p:sp>
        <p:nvSpPr>
          <p:cNvPr id="4" name="TextBox 3">
            <a:extLst>
              <a:ext uri="{FF2B5EF4-FFF2-40B4-BE49-F238E27FC236}">
                <a16:creationId xmlns:a16="http://schemas.microsoft.com/office/drawing/2014/main" id="{B982F858-BC1F-93FC-4545-81FB0E762FED}"/>
              </a:ext>
            </a:extLst>
          </p:cNvPr>
          <p:cNvSpPr txBox="1"/>
          <p:nvPr/>
        </p:nvSpPr>
        <p:spPr>
          <a:xfrm>
            <a:off x="457200" y="4994907"/>
            <a:ext cx="4873752" cy="369332"/>
          </a:xfrm>
          <a:prstGeom prst="rect">
            <a:avLst/>
          </a:prstGeom>
          <a:noFill/>
        </p:spPr>
        <p:txBody>
          <a:bodyPr wrap="square" rtlCol="0">
            <a:spAutoFit/>
          </a:bodyPr>
          <a:lstStyle/>
          <a:p>
            <a:r>
              <a:rPr lang="de-DE" dirty="0">
                <a:solidFill>
                  <a:schemeClr val="bg1"/>
                </a:solidFill>
              </a:rPr>
              <a:t>https://cema.lamop.fr/search/#page-content</a:t>
            </a:r>
          </a:p>
        </p:txBody>
      </p:sp>
    </p:spTree>
    <p:extLst>
      <p:ext uri="{BB962C8B-B14F-4D97-AF65-F5344CB8AC3E}">
        <p14:creationId xmlns:p14="http://schemas.microsoft.com/office/powerpoint/2010/main" val="4279557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51455722-7FB3-B881-4DD3-82305E48D058}"/>
              </a:ext>
            </a:extLst>
          </p:cNvPr>
          <p:cNvPicPr>
            <a:picLocks noGrp="1" noChangeAspect="1"/>
          </p:cNvPicPr>
          <p:nvPr>
            <p:ph idx="1"/>
          </p:nvPr>
        </p:nvPicPr>
        <p:blipFill>
          <a:blip r:embed="rId2"/>
          <a:srcRect r="7538"/>
          <a:stretch/>
        </p:blipFill>
        <p:spPr>
          <a:xfrm>
            <a:off x="20" y="1282"/>
            <a:ext cx="12191980" cy="6856718"/>
          </a:xfrm>
          <a:prstGeom prst="rect">
            <a:avLst/>
          </a:prstGeom>
        </p:spPr>
      </p:pic>
    </p:spTree>
    <p:extLst>
      <p:ext uri="{BB962C8B-B14F-4D97-AF65-F5344CB8AC3E}">
        <p14:creationId xmlns:p14="http://schemas.microsoft.com/office/powerpoint/2010/main" val="867605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1A9BB46C-D145-9624-C0A3-218B9595F3E9}"/>
              </a:ext>
            </a:extLst>
          </p:cNvPr>
          <p:cNvPicPr>
            <a:picLocks noGrp="1" noChangeAspect="1"/>
          </p:cNvPicPr>
          <p:nvPr>
            <p:ph idx="1"/>
          </p:nvPr>
        </p:nvPicPr>
        <p:blipFill>
          <a:blip r:embed="rId2"/>
          <a:srcRect l="5760"/>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ACBBD628-2763-1C4C-280B-5F6CD861BA4D}"/>
              </a:ext>
            </a:extLst>
          </p:cNvPr>
          <p:cNvPicPr>
            <a:picLocks noChangeAspect="1"/>
          </p:cNvPicPr>
          <p:nvPr/>
        </p:nvPicPr>
        <p:blipFill>
          <a:blip r:embed="rId3"/>
          <a:stretch>
            <a:fillRect/>
          </a:stretch>
        </p:blipFill>
        <p:spPr>
          <a:xfrm>
            <a:off x="0" y="12305"/>
            <a:ext cx="12192000" cy="6833389"/>
          </a:xfrm>
          <a:prstGeom prst="rect">
            <a:avLst/>
          </a:prstGeom>
        </p:spPr>
      </p:pic>
    </p:spTree>
    <p:extLst>
      <p:ext uri="{BB962C8B-B14F-4D97-AF65-F5344CB8AC3E}">
        <p14:creationId xmlns:p14="http://schemas.microsoft.com/office/powerpoint/2010/main" val="1311106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98F687D4-9F70-C71D-9579-E59CE6BEB83C}"/>
              </a:ext>
            </a:extLst>
          </p:cNvPr>
          <p:cNvPicPr>
            <a:picLocks noGrp="1" noChangeAspect="1"/>
          </p:cNvPicPr>
          <p:nvPr>
            <p:ph idx="1"/>
          </p:nvPr>
        </p:nvPicPr>
        <p:blipFill>
          <a:blip r:embed="rId2"/>
          <a:srcRect r="6204" b="-1"/>
          <a:stretch/>
        </p:blipFill>
        <p:spPr>
          <a:xfrm>
            <a:off x="20" y="1282"/>
            <a:ext cx="12191980" cy="6856718"/>
          </a:xfrm>
          <a:prstGeom prst="rect">
            <a:avLst/>
          </a:prstGeom>
        </p:spPr>
      </p:pic>
    </p:spTree>
    <p:extLst>
      <p:ext uri="{BB962C8B-B14F-4D97-AF65-F5344CB8AC3E}">
        <p14:creationId xmlns:p14="http://schemas.microsoft.com/office/powerpoint/2010/main" val="3344859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4064DB22-6C7C-1BD9-7BD2-42BE6023743B}"/>
              </a:ext>
            </a:extLst>
          </p:cNvPr>
          <p:cNvPicPr>
            <a:picLocks noGrp="1" noChangeAspect="1"/>
          </p:cNvPicPr>
          <p:nvPr>
            <p:ph idx="1"/>
          </p:nvPr>
        </p:nvPicPr>
        <p:blipFill>
          <a:blip r:embed="rId2"/>
          <a:srcRect l="3326" r="2435"/>
          <a:stretch/>
        </p:blipFill>
        <p:spPr>
          <a:xfrm>
            <a:off x="20" y="1282"/>
            <a:ext cx="12191980" cy="6856718"/>
          </a:xfrm>
          <a:prstGeom prst="rect">
            <a:avLst/>
          </a:prstGeom>
        </p:spPr>
      </p:pic>
    </p:spTree>
    <p:extLst>
      <p:ext uri="{BB962C8B-B14F-4D97-AF65-F5344CB8AC3E}">
        <p14:creationId xmlns:p14="http://schemas.microsoft.com/office/powerpoint/2010/main" val="1365334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4E30-3912-5026-FE6A-7F67B420FAA3}"/>
              </a:ext>
            </a:extLst>
          </p:cNvPr>
          <p:cNvSpPr>
            <a:spLocks noGrp="1"/>
          </p:cNvSpPr>
          <p:nvPr>
            <p:ph type="title"/>
          </p:nvPr>
        </p:nvSpPr>
        <p:spPr>
          <a:xfrm>
            <a:off x="838200" y="18255"/>
            <a:ext cx="10515600" cy="798715"/>
          </a:xfrm>
        </p:spPr>
        <p:txBody>
          <a:bodyPr>
            <a:normAutofit/>
          </a:bodyPr>
          <a:lstStyle/>
          <a:p>
            <a:r>
              <a:rPr lang="de-DE" sz="2800" dirty="0"/>
              <a:t>SPARQL-Query in </a:t>
            </a:r>
            <a:r>
              <a:rPr lang="de-DE" sz="2800" dirty="0" err="1"/>
              <a:t>the</a:t>
            </a:r>
            <a:r>
              <a:rPr lang="de-DE" sz="2800" dirty="0"/>
              <a:t> Linking </a:t>
            </a:r>
            <a:r>
              <a:rPr lang="de-DE" sz="2800" dirty="0" err="1"/>
              <a:t>Latin</a:t>
            </a:r>
            <a:r>
              <a:rPr lang="de-DE" sz="2800" dirty="0"/>
              <a:t> Triplestore (</a:t>
            </a:r>
            <a:r>
              <a:rPr lang="en-US" sz="1100" b="1" i="0" dirty="0">
                <a:effectLst/>
                <a:latin typeface="Arial" panose="020B0604020202020204" pitchFamily="34" charset="0"/>
              </a:rPr>
              <a:t>SPARQL Protocol and RDF Query Language)</a:t>
            </a:r>
            <a:endParaRPr lang="de-DE" sz="2800" dirty="0"/>
          </a:p>
        </p:txBody>
      </p:sp>
      <p:sp>
        <p:nvSpPr>
          <p:cNvPr id="3" name="Content Placeholder 2">
            <a:extLst>
              <a:ext uri="{FF2B5EF4-FFF2-40B4-BE49-F238E27FC236}">
                <a16:creationId xmlns:a16="http://schemas.microsoft.com/office/drawing/2014/main" id="{F87A9975-629F-F387-2455-DC8C4E5482F2}"/>
              </a:ext>
            </a:extLst>
          </p:cNvPr>
          <p:cNvSpPr>
            <a:spLocks noGrp="1"/>
          </p:cNvSpPr>
          <p:nvPr>
            <p:ph idx="1"/>
          </p:nvPr>
        </p:nvSpPr>
        <p:spPr/>
        <p:txBody>
          <a:bodyPr/>
          <a:lstStyle/>
          <a:p>
            <a:endParaRPr lang="de-DE"/>
          </a:p>
        </p:txBody>
      </p:sp>
      <p:pic>
        <p:nvPicPr>
          <p:cNvPr id="4" name="Grafik 4">
            <a:extLst>
              <a:ext uri="{FF2B5EF4-FFF2-40B4-BE49-F238E27FC236}">
                <a16:creationId xmlns:a16="http://schemas.microsoft.com/office/drawing/2014/main" id="{E145B88A-EA42-1A23-D1F9-80117E7D58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816970"/>
            <a:ext cx="12192000" cy="6383826"/>
          </a:xfrm>
          <a:prstGeom prst="rect">
            <a:avLst/>
          </a:prstGeom>
        </p:spPr>
      </p:pic>
      <p:sp>
        <p:nvSpPr>
          <p:cNvPr id="5" name="Textfeld 6">
            <a:extLst>
              <a:ext uri="{FF2B5EF4-FFF2-40B4-BE49-F238E27FC236}">
                <a16:creationId xmlns:a16="http://schemas.microsoft.com/office/drawing/2014/main" id="{61657028-E718-9699-483F-AC249F1D2E19}"/>
              </a:ext>
            </a:extLst>
          </p:cNvPr>
          <p:cNvSpPr txBox="1"/>
          <p:nvPr/>
        </p:nvSpPr>
        <p:spPr>
          <a:xfrm>
            <a:off x="9015637" y="2352885"/>
            <a:ext cx="2420007" cy="1477328"/>
          </a:xfrm>
          <a:prstGeom prst="rect">
            <a:avLst/>
          </a:prstGeom>
          <a:solidFill>
            <a:srgbClr val="BCD1DA"/>
          </a:solidFill>
          <a:ln>
            <a:solidFill>
              <a:schemeClr val="accent1"/>
            </a:solidFill>
          </a:ln>
        </p:spPr>
        <p:txBody>
          <a:bodyPr wrap="square" rtlCol="0">
            <a:spAutoFit/>
          </a:bodyPr>
          <a:lstStyle/>
          <a:p>
            <a:r>
              <a:rPr lang="de-DE"/>
              <a:t>hospes		15</a:t>
            </a:r>
          </a:p>
          <a:p>
            <a:r>
              <a:rPr lang="de-DE"/>
              <a:t>hospitalitas	12</a:t>
            </a:r>
          </a:p>
          <a:p>
            <a:r>
              <a:rPr lang="de-DE"/>
              <a:t>hospitalis	6</a:t>
            </a:r>
          </a:p>
          <a:p>
            <a:r>
              <a:rPr lang="de-DE"/>
              <a:t>hospitiolum	3</a:t>
            </a:r>
          </a:p>
          <a:p>
            <a:r>
              <a:rPr lang="de-DE"/>
              <a:t>hospitium	8</a:t>
            </a:r>
            <a:endParaRPr lang="de-DE" dirty="0"/>
          </a:p>
        </p:txBody>
      </p:sp>
    </p:spTree>
    <p:extLst>
      <p:ext uri="{BB962C8B-B14F-4D97-AF65-F5344CB8AC3E}">
        <p14:creationId xmlns:p14="http://schemas.microsoft.com/office/powerpoint/2010/main" val="329925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862C-F242-792B-A9EC-218602E30195}"/>
              </a:ext>
            </a:extLst>
          </p:cNvPr>
          <p:cNvSpPr>
            <a:spLocks noGrp="1"/>
          </p:cNvSpPr>
          <p:nvPr>
            <p:ph type="title"/>
          </p:nvPr>
        </p:nvSpPr>
        <p:spPr>
          <a:xfrm>
            <a:off x="838200" y="0"/>
            <a:ext cx="10515600" cy="787019"/>
          </a:xfrm>
        </p:spPr>
        <p:txBody>
          <a:bodyPr>
            <a:normAutofit/>
          </a:bodyPr>
          <a:lstStyle/>
          <a:p>
            <a:r>
              <a:rPr lang="de-DE" sz="3200" dirty="0"/>
              <a:t>Text Mining: Linking </a:t>
            </a:r>
            <a:r>
              <a:rPr lang="de-DE" sz="3200" dirty="0" err="1"/>
              <a:t>Latin</a:t>
            </a:r>
            <a:endParaRPr lang="de-DE" sz="3200" dirty="0"/>
          </a:p>
        </p:txBody>
      </p:sp>
      <p:sp>
        <p:nvSpPr>
          <p:cNvPr id="3" name="Content Placeholder 2">
            <a:extLst>
              <a:ext uri="{FF2B5EF4-FFF2-40B4-BE49-F238E27FC236}">
                <a16:creationId xmlns:a16="http://schemas.microsoft.com/office/drawing/2014/main" id="{2F7CE3C4-69E9-AF60-50BC-DA966AFA3CA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1880A8BC-31FA-A009-9736-CFDEA104EF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0372" y="1152144"/>
            <a:ext cx="10994136" cy="5185363"/>
          </a:xfrm>
          <a:prstGeom prst="rect">
            <a:avLst/>
          </a:prstGeom>
        </p:spPr>
      </p:pic>
      <p:sp>
        <p:nvSpPr>
          <p:cNvPr id="6" name="TextBox 5">
            <a:extLst>
              <a:ext uri="{FF2B5EF4-FFF2-40B4-BE49-F238E27FC236}">
                <a16:creationId xmlns:a16="http://schemas.microsoft.com/office/drawing/2014/main" id="{0F805FFE-45CF-8CD0-8550-1046768EBE0F}"/>
              </a:ext>
            </a:extLst>
          </p:cNvPr>
          <p:cNvSpPr txBox="1"/>
          <p:nvPr/>
        </p:nvSpPr>
        <p:spPr>
          <a:xfrm>
            <a:off x="1758696" y="6211669"/>
            <a:ext cx="8857488" cy="646331"/>
          </a:xfrm>
          <a:prstGeom prst="rect">
            <a:avLst/>
          </a:prstGeom>
          <a:noFill/>
        </p:spPr>
        <p:txBody>
          <a:bodyPr wrap="square">
            <a:spAutoFit/>
          </a:bodyPr>
          <a:lstStyle/>
          <a:p>
            <a:r>
              <a:rPr lang="de-DE" dirty="0"/>
              <a:t>https://lta.bbaw.de/r/plot?q1=feudum&amp;q2=beneficium&amp;corpus=cluny&amp;start=910&amp;end=1269&amp;slice=25&amp;window=3&amp;norm=date</a:t>
            </a:r>
          </a:p>
        </p:txBody>
      </p:sp>
      <p:pic>
        <p:nvPicPr>
          <p:cNvPr id="8" name="Picture 7">
            <a:extLst>
              <a:ext uri="{FF2B5EF4-FFF2-40B4-BE49-F238E27FC236}">
                <a16:creationId xmlns:a16="http://schemas.microsoft.com/office/drawing/2014/main" id="{B8CE4CB3-1A57-D0E6-0329-5A88B4FF327D}"/>
              </a:ext>
            </a:extLst>
          </p:cNvPr>
          <p:cNvPicPr>
            <a:picLocks noChangeAspect="1"/>
          </p:cNvPicPr>
          <p:nvPr/>
        </p:nvPicPr>
        <p:blipFill>
          <a:blip r:embed="rId3"/>
          <a:stretch>
            <a:fillRect/>
          </a:stretch>
        </p:blipFill>
        <p:spPr>
          <a:xfrm>
            <a:off x="0" y="1081832"/>
            <a:ext cx="12192000" cy="5776168"/>
          </a:xfrm>
          <a:prstGeom prst="rect">
            <a:avLst/>
          </a:prstGeom>
        </p:spPr>
      </p:pic>
    </p:spTree>
    <p:extLst>
      <p:ext uri="{BB962C8B-B14F-4D97-AF65-F5344CB8AC3E}">
        <p14:creationId xmlns:p14="http://schemas.microsoft.com/office/powerpoint/2010/main" val="1634162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1EECA-C288-59E2-2A75-F3DCD99CD0A3}"/>
              </a:ext>
            </a:extLst>
          </p:cNvPr>
          <p:cNvSpPr>
            <a:spLocks noGrp="1"/>
          </p:cNvSpPr>
          <p:nvPr>
            <p:ph type="title"/>
          </p:nvPr>
        </p:nvSpPr>
        <p:spPr>
          <a:xfrm>
            <a:off x="775781" y="64008"/>
            <a:ext cx="10640438" cy="1325563"/>
          </a:xfrm>
        </p:spPr>
        <p:txBody>
          <a:bodyPr>
            <a:normAutofit/>
          </a:bodyPr>
          <a:lstStyle/>
          <a:p>
            <a:r>
              <a:rPr lang="de-DE" sz="2800" dirty="0"/>
              <a:t>Distant </a:t>
            </a:r>
            <a:r>
              <a:rPr lang="de-DE" sz="2800" dirty="0" err="1"/>
              <a:t>analytics</a:t>
            </a:r>
            <a:r>
              <a:rPr lang="de-DE" sz="2800" dirty="0"/>
              <a:t>: </a:t>
            </a:r>
            <a:r>
              <a:rPr lang="de-DE" sz="2800" dirty="0" err="1"/>
              <a:t>Identifying</a:t>
            </a:r>
            <a:r>
              <a:rPr lang="de-DE" sz="2800" dirty="0"/>
              <a:t> </a:t>
            </a:r>
            <a:r>
              <a:rPr lang="de-DE" sz="2800" dirty="0" err="1"/>
              <a:t>clusters</a:t>
            </a:r>
            <a:r>
              <a:rPr lang="de-DE" sz="2800" dirty="0"/>
              <a:t> </a:t>
            </a:r>
            <a:r>
              <a:rPr lang="de-DE" sz="2800" dirty="0" err="1"/>
              <a:t>of</a:t>
            </a:r>
            <a:r>
              <a:rPr lang="de-DE" sz="2800" dirty="0"/>
              <a:t> </a:t>
            </a:r>
            <a:r>
              <a:rPr lang="de-DE" sz="2800" dirty="0" err="1"/>
              <a:t>manuscripts</a:t>
            </a:r>
            <a:br>
              <a:rPr lang="de-DE" sz="2800" dirty="0"/>
            </a:br>
            <a:r>
              <a:rPr lang="de-DE" sz="2800" dirty="0" err="1"/>
              <a:t>method</a:t>
            </a:r>
            <a:r>
              <a:rPr lang="de-DE" sz="2800" dirty="0"/>
              <a:t>: TF-IDF (Term </a:t>
            </a:r>
            <a:r>
              <a:rPr lang="de-DE" sz="2800" dirty="0" err="1"/>
              <a:t>Frequency</a:t>
            </a:r>
            <a:r>
              <a:rPr lang="de-DE" sz="2800" dirty="0"/>
              <a:t> – Inverse </a:t>
            </a:r>
            <a:r>
              <a:rPr lang="de-DE" sz="2800" dirty="0" err="1"/>
              <a:t>Document</a:t>
            </a:r>
            <a:r>
              <a:rPr lang="de-DE" sz="2800" dirty="0"/>
              <a:t> </a:t>
            </a:r>
            <a:r>
              <a:rPr lang="de-DE" sz="2800" dirty="0" err="1"/>
              <a:t>Frequency</a:t>
            </a:r>
            <a:r>
              <a:rPr lang="de-DE" sz="2800" dirty="0"/>
              <a:t>)  </a:t>
            </a:r>
          </a:p>
        </p:txBody>
      </p:sp>
      <p:pic>
        <p:nvPicPr>
          <p:cNvPr id="5" name="Content Placeholder 4">
            <a:extLst>
              <a:ext uri="{FF2B5EF4-FFF2-40B4-BE49-F238E27FC236}">
                <a16:creationId xmlns:a16="http://schemas.microsoft.com/office/drawing/2014/main" id="{18CA6DB7-3EC8-ABC5-8AC3-E1E8DC3829A4}"/>
              </a:ext>
            </a:extLst>
          </p:cNvPr>
          <p:cNvPicPr>
            <a:picLocks noGrp="1" noChangeAspect="1"/>
          </p:cNvPicPr>
          <p:nvPr>
            <p:ph idx="1"/>
          </p:nvPr>
        </p:nvPicPr>
        <p:blipFill>
          <a:blip r:embed="rId3"/>
          <a:stretch>
            <a:fillRect/>
          </a:stretch>
        </p:blipFill>
        <p:spPr>
          <a:xfrm>
            <a:off x="905833" y="1551304"/>
            <a:ext cx="10149032" cy="5242688"/>
          </a:xfrm>
        </p:spPr>
      </p:pic>
    </p:spTree>
    <p:extLst>
      <p:ext uri="{BB962C8B-B14F-4D97-AF65-F5344CB8AC3E}">
        <p14:creationId xmlns:p14="http://schemas.microsoft.com/office/powerpoint/2010/main" val="3280437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9043-95DD-CACF-D9C9-04ADAE87DCCD}"/>
              </a:ext>
            </a:extLst>
          </p:cNvPr>
          <p:cNvSpPr>
            <a:spLocks noGrp="1"/>
          </p:cNvSpPr>
          <p:nvPr>
            <p:ph type="title"/>
          </p:nvPr>
        </p:nvSpPr>
        <p:spPr>
          <a:xfrm>
            <a:off x="838200" y="365126"/>
            <a:ext cx="10515600" cy="706224"/>
          </a:xfrm>
        </p:spPr>
        <p:txBody>
          <a:bodyPr/>
          <a:lstStyle/>
          <a:p>
            <a:r>
              <a:rPr lang="en-GB" sz="2800" dirty="0"/>
              <a:t>Text mining for advanced scholars I</a:t>
            </a:r>
            <a:endParaRPr lang="de-DE" dirty="0"/>
          </a:p>
        </p:txBody>
      </p:sp>
      <p:sp>
        <p:nvSpPr>
          <p:cNvPr id="3" name="Content Placeholder 2">
            <a:extLst>
              <a:ext uri="{FF2B5EF4-FFF2-40B4-BE49-F238E27FC236}">
                <a16:creationId xmlns:a16="http://schemas.microsoft.com/office/drawing/2014/main" id="{72E9E02B-70EC-19E5-74E6-65E26EF94463}"/>
              </a:ext>
            </a:extLst>
          </p:cNvPr>
          <p:cNvSpPr>
            <a:spLocks noGrp="1"/>
          </p:cNvSpPr>
          <p:nvPr>
            <p:ph idx="1"/>
          </p:nvPr>
        </p:nvSpPr>
        <p:spPr>
          <a:xfrm>
            <a:off x="838200" y="1160060"/>
            <a:ext cx="10515600" cy="5016903"/>
          </a:xfrm>
        </p:spPr>
        <p:txBody>
          <a:bodyPr>
            <a:normAutofit fontScale="77500" lnSpcReduction="20000"/>
          </a:bodyPr>
          <a:lstStyle/>
          <a:p>
            <a:pPr marL="342900" indent="-342900" algn="l">
              <a:buFont typeface="Arial" panose="020B0604020202020204" pitchFamily="34" charset="0"/>
              <a:buChar char="•"/>
            </a:pPr>
            <a:r>
              <a:rPr lang="en-US" sz="2800" b="0" i="0" u="none" strike="noStrike" dirty="0">
                <a:effectLst/>
                <a:hlinkClick r:id="rId2" tooltip="Natural Language Toolkit">
                  <a:extLst>
                    <a:ext uri="{A12FA001-AC4F-418D-AE19-62706E023703}">
                      <ahyp:hlinkClr xmlns:ahyp="http://schemas.microsoft.com/office/drawing/2018/hyperlinkcolor" val="tx"/>
                    </a:ext>
                  </a:extLst>
                </a:hlinkClick>
              </a:rPr>
              <a:t>Natural Language Toolkit</a:t>
            </a:r>
            <a:r>
              <a:rPr lang="en-US" sz="2800" b="0" i="0" dirty="0">
                <a:effectLst/>
              </a:rPr>
              <a:t> (NLTK) – a suite of libraries and programs for symbolic and statistical natural language processing (NLP) for the </a:t>
            </a:r>
            <a:r>
              <a:rPr lang="en-US" sz="2800" b="0" i="0" u="none" strike="noStrike" dirty="0">
                <a:effectLst/>
                <a:hlinkClick r:id="rId3" tooltip="Python (programming language)">
                  <a:extLst>
                    <a:ext uri="{A12FA001-AC4F-418D-AE19-62706E023703}">
                      <ahyp:hlinkClr xmlns:ahyp="http://schemas.microsoft.com/office/drawing/2018/hyperlinkcolor" val="tx"/>
                    </a:ext>
                  </a:extLst>
                </a:hlinkClick>
              </a:rPr>
              <a:t>Python</a:t>
            </a:r>
            <a:r>
              <a:rPr lang="en-US" sz="2800" b="0" i="0" dirty="0">
                <a:effectLst/>
              </a:rPr>
              <a:t> programming language.</a:t>
            </a:r>
          </a:p>
          <a:p>
            <a:pPr marL="342900" indent="-342900">
              <a:buFont typeface="Arial" panose="020B0604020202020204" pitchFamily="34" charset="0"/>
              <a:buChar char="•"/>
            </a:pPr>
            <a:r>
              <a:rPr lang="en-US" sz="2800" b="0" i="0" u="sng" dirty="0" err="1">
                <a:effectLst/>
                <a:hlinkClick r:id="rId4">
                  <a:extLst>
                    <a:ext uri="{A12FA001-AC4F-418D-AE19-62706E023703}">
                      <ahyp:hlinkClr xmlns:ahyp="http://schemas.microsoft.com/office/drawing/2018/hyperlinkcolor" val="tx"/>
                    </a:ext>
                  </a:extLst>
                </a:hlinkClick>
              </a:rPr>
              <a:t>spaCy</a:t>
            </a:r>
            <a:r>
              <a:rPr lang="en-US" sz="2800" b="0" i="0" dirty="0">
                <a:effectLst/>
              </a:rPr>
              <a:t> – open-source Natural Language Processing library for Python</a:t>
            </a:r>
          </a:p>
          <a:p>
            <a:pPr marL="342900" indent="-342900">
              <a:buFont typeface="Arial" panose="020B0604020202020204" pitchFamily="34" charset="0"/>
              <a:buChar char="•"/>
            </a:pPr>
            <a:r>
              <a:rPr lang="en-US" sz="2800" b="0" i="0" dirty="0">
                <a:effectLst/>
              </a:rPr>
              <a:t>The programming language </a:t>
            </a:r>
            <a:r>
              <a:rPr lang="en-US" sz="2800" b="0" i="0" u="none" strike="noStrike" dirty="0">
                <a:effectLst/>
                <a:hlinkClick r:id="rId5" tooltip="R (programming language)">
                  <a:extLst>
                    <a:ext uri="{A12FA001-AC4F-418D-AE19-62706E023703}">
                      <ahyp:hlinkClr xmlns:ahyp="http://schemas.microsoft.com/office/drawing/2018/hyperlinkcolor" val="tx"/>
                    </a:ext>
                  </a:extLst>
                </a:hlinkClick>
              </a:rPr>
              <a:t>R</a:t>
            </a:r>
            <a:r>
              <a:rPr lang="en-US" sz="2800" b="0" i="0" dirty="0">
                <a:effectLst/>
              </a:rPr>
              <a:t> provides a framework for text mining applications in the package </a:t>
            </a:r>
            <a:r>
              <a:rPr lang="en-US" sz="2800" b="0" i="1" dirty="0">
                <a:effectLst/>
              </a:rPr>
              <a:t>tm</a:t>
            </a:r>
          </a:p>
          <a:p>
            <a:pPr marL="342900" indent="-342900">
              <a:buFont typeface="Arial" panose="020B0604020202020204" pitchFamily="34" charset="0"/>
              <a:buChar char="•"/>
            </a:pPr>
            <a:r>
              <a:rPr lang="en-US" sz="2800" dirty="0"/>
              <a:t>Stylometry: </a:t>
            </a:r>
            <a:r>
              <a:rPr lang="en-US" sz="2800" i="1" dirty="0">
                <a:hlinkClick r:id="rId6">
                  <a:extLst>
                    <a:ext uri="{A12FA001-AC4F-418D-AE19-62706E023703}">
                      <ahyp:hlinkClr xmlns:ahyp="http://schemas.microsoft.com/office/drawing/2018/hyperlinkcolor" val="tx"/>
                    </a:ext>
                  </a:extLst>
                </a:hlinkClick>
              </a:rPr>
              <a:t>https://programminghistorian.org/en/lessons/introduction-to-stylometry-with-python</a:t>
            </a:r>
            <a:endParaRPr lang="en-US" sz="2800" i="1" dirty="0"/>
          </a:p>
          <a:p>
            <a:pPr marL="342900" indent="-342900">
              <a:buFont typeface="Arial" panose="020B0604020202020204" pitchFamily="34" charset="0"/>
              <a:buChar char="•"/>
            </a:pPr>
            <a:r>
              <a:rPr lang="en-US" sz="2800" dirty="0"/>
              <a:t>Sentiment Analysis: </a:t>
            </a:r>
            <a:r>
              <a:rPr lang="en-US" sz="2800" i="1" dirty="0">
                <a:hlinkClick r:id="rId7">
                  <a:extLst>
                    <a:ext uri="{A12FA001-AC4F-418D-AE19-62706E023703}">
                      <ahyp:hlinkClr xmlns:ahyp="http://schemas.microsoft.com/office/drawing/2018/hyperlinkcolor" val="tx"/>
                    </a:ext>
                  </a:extLst>
                </a:hlinkClick>
              </a:rPr>
              <a:t>https://www.datacamp.com/tutorial/simplifying-sentiment-analysis-python</a:t>
            </a:r>
            <a:endParaRPr lang="en-US" sz="2800" i="1" dirty="0"/>
          </a:p>
          <a:p>
            <a:pPr marL="342900" indent="-342900">
              <a:buFont typeface="Arial" panose="020B0604020202020204" pitchFamily="34" charset="0"/>
              <a:buChar char="•"/>
            </a:pPr>
            <a:r>
              <a:rPr lang="en-US" sz="2800" dirty="0"/>
              <a:t>Topic Modeling:</a:t>
            </a:r>
            <a:r>
              <a:rPr lang="en-US" sz="2800" i="1" dirty="0"/>
              <a:t> https://mimno.github.io/Mallet/topics.html</a:t>
            </a:r>
            <a:endParaRPr lang="en-US" sz="2800" dirty="0"/>
          </a:p>
          <a:p>
            <a:pPr marL="342900" indent="-342900">
              <a:buFont typeface="Arial" panose="020B0604020202020204" pitchFamily="34" charset="0"/>
              <a:buChar char="•"/>
            </a:pPr>
            <a:r>
              <a:rPr lang="en-US" sz="2800" dirty="0" err="1"/>
              <a:t>Karsdorp</a:t>
            </a:r>
            <a:r>
              <a:rPr lang="en-US" sz="2800" dirty="0"/>
              <a:t>, </a:t>
            </a:r>
            <a:r>
              <a:rPr lang="en-US" sz="2800" dirty="0" err="1"/>
              <a:t>Folgert</a:t>
            </a:r>
            <a:r>
              <a:rPr lang="en-US" sz="2800" dirty="0"/>
              <a:t>; </a:t>
            </a:r>
            <a:r>
              <a:rPr lang="en-US" sz="2800" dirty="0" err="1"/>
              <a:t>Kestemont</a:t>
            </a:r>
            <a:r>
              <a:rPr lang="en-US" sz="2800" dirty="0"/>
              <a:t>, Mike; </a:t>
            </a:r>
            <a:r>
              <a:rPr lang="en-US" sz="2800" dirty="0" err="1"/>
              <a:t>Ridell</a:t>
            </a:r>
            <a:r>
              <a:rPr lang="en-US" sz="2800" dirty="0"/>
              <a:t>, Allen, </a:t>
            </a:r>
            <a:r>
              <a:rPr lang="en-US" sz="2800" i="1" dirty="0"/>
              <a:t>Humanities data analysis: case studies with Python</a:t>
            </a:r>
            <a:r>
              <a:rPr lang="en-US" sz="2800" dirty="0"/>
              <a:t>, Princeton/Oxford 2021 </a:t>
            </a:r>
            <a:r>
              <a:rPr lang="de-DE" sz="2800" b="0" i="0" dirty="0">
                <a:effectLst/>
              </a:rPr>
              <a:t>9780691172361</a:t>
            </a:r>
          </a:p>
          <a:p>
            <a:pPr marL="342900" indent="-342900">
              <a:buFont typeface="Arial" panose="020B0604020202020204" pitchFamily="34" charset="0"/>
              <a:buChar char="•"/>
            </a:pPr>
            <a:r>
              <a:rPr lang="de-DE" sz="2800" b="0" i="0" dirty="0">
                <a:effectLst/>
              </a:rPr>
              <a:t>Schuster, Kristen; Dunn, Stuart, </a:t>
            </a:r>
            <a:r>
              <a:rPr lang="en-US" sz="2800" b="0" i="1" dirty="0">
                <a:effectLst/>
              </a:rPr>
              <a:t>Routledge International Handbook of Research Methods in Digital Humanities</a:t>
            </a:r>
            <a:r>
              <a:rPr lang="en-US" sz="2800" b="0" i="0" dirty="0">
                <a:effectLst/>
              </a:rPr>
              <a:t>, London 2020 </a:t>
            </a:r>
            <a:r>
              <a:rPr lang="de-DE" sz="2800" b="0" i="0" dirty="0">
                <a:effectLst/>
              </a:rPr>
              <a:t>9780429777028</a:t>
            </a:r>
          </a:p>
          <a:p>
            <a:pPr marL="342900" indent="-342900">
              <a:buFont typeface="Arial" panose="020B0604020202020204" pitchFamily="34" charset="0"/>
              <a:buChar char="•"/>
            </a:pPr>
            <a:r>
              <a:rPr lang="en-US" sz="2800" b="0" i="0" dirty="0" err="1">
                <a:effectLst/>
              </a:rPr>
              <a:t>Wagh</a:t>
            </a:r>
            <a:r>
              <a:rPr lang="en-US" sz="2800" b="0" i="0" dirty="0">
                <a:effectLst/>
              </a:rPr>
              <a:t>, Sanjeev; </a:t>
            </a:r>
            <a:r>
              <a:rPr lang="en-US" sz="2800" b="0" i="0" dirty="0" err="1">
                <a:effectLst/>
              </a:rPr>
              <a:t>Bhende</a:t>
            </a:r>
            <a:r>
              <a:rPr lang="en-US" sz="2800" b="0" i="0" dirty="0">
                <a:effectLst/>
              </a:rPr>
              <a:t>, Manisha; </a:t>
            </a:r>
            <a:r>
              <a:rPr lang="en-US" sz="2800" b="0" i="0" dirty="0" err="1">
                <a:effectLst/>
              </a:rPr>
              <a:t>Thakare</a:t>
            </a:r>
            <a:r>
              <a:rPr lang="en-US" sz="2800" b="0" i="0" dirty="0">
                <a:effectLst/>
              </a:rPr>
              <a:t>, Anuradha, </a:t>
            </a:r>
            <a:r>
              <a:rPr lang="de-DE" sz="2800" b="0" i="1" dirty="0" err="1">
                <a:effectLst/>
                <a:latin typeface="Lelo"/>
              </a:rPr>
              <a:t>Fundamentals</a:t>
            </a:r>
            <a:r>
              <a:rPr lang="de-DE" sz="2800" b="0" i="1" dirty="0">
                <a:effectLst/>
                <a:latin typeface="Lelo"/>
              </a:rPr>
              <a:t> </a:t>
            </a:r>
            <a:r>
              <a:rPr lang="de-DE" sz="2800" b="0" i="1" dirty="0" err="1">
                <a:effectLst/>
                <a:latin typeface="Lelo"/>
              </a:rPr>
              <a:t>of</a:t>
            </a:r>
            <a:r>
              <a:rPr lang="de-DE" sz="2800" b="0" i="1" dirty="0">
                <a:effectLst/>
                <a:latin typeface="Lelo"/>
              </a:rPr>
              <a:t> </a:t>
            </a:r>
            <a:r>
              <a:rPr lang="de-DE" sz="2800" b="0" i="1" dirty="0" err="1">
                <a:effectLst/>
                <a:latin typeface="Lelo"/>
              </a:rPr>
              <a:t>data</a:t>
            </a:r>
            <a:r>
              <a:rPr lang="de-DE" sz="2800" b="0" i="1" dirty="0">
                <a:effectLst/>
                <a:latin typeface="Lelo"/>
              </a:rPr>
              <a:t> </a:t>
            </a:r>
            <a:r>
              <a:rPr lang="de-DE" sz="2800" b="0" i="1" dirty="0" err="1">
                <a:effectLst/>
                <a:latin typeface="Lelo"/>
              </a:rPr>
              <a:t>science</a:t>
            </a:r>
            <a:r>
              <a:rPr lang="de-DE" sz="2800" i="1" dirty="0">
                <a:latin typeface="Lelo"/>
              </a:rPr>
              <a:t>, </a:t>
            </a:r>
            <a:r>
              <a:rPr lang="de-DE" sz="2800" dirty="0">
                <a:latin typeface="Lelo"/>
              </a:rPr>
              <a:t>Boca </a:t>
            </a:r>
            <a:r>
              <a:rPr lang="de-DE" sz="2800" dirty="0" err="1">
                <a:latin typeface="Lelo"/>
              </a:rPr>
              <a:t>Raton</a:t>
            </a:r>
            <a:r>
              <a:rPr lang="de-DE" sz="2800" dirty="0">
                <a:latin typeface="Lelo"/>
              </a:rPr>
              <a:t>/London/New York 2022 9780429811470</a:t>
            </a:r>
            <a:endParaRPr lang="en-US" sz="2800" b="0" i="0" dirty="0">
              <a:effectLst/>
              <a:latin typeface="Arial" panose="020B0604020202020204" pitchFamily="34" charset="0"/>
            </a:endParaRPr>
          </a:p>
          <a:p>
            <a:pPr marL="0" indent="0">
              <a:buNone/>
            </a:pPr>
            <a:endParaRPr lang="de-DE" dirty="0"/>
          </a:p>
        </p:txBody>
      </p:sp>
    </p:spTree>
    <p:extLst>
      <p:ext uri="{BB962C8B-B14F-4D97-AF65-F5344CB8AC3E}">
        <p14:creationId xmlns:p14="http://schemas.microsoft.com/office/powerpoint/2010/main" val="154584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012626F3-D0F0-DA58-9BFF-5FB1919C5ACE}"/>
              </a:ext>
            </a:extLst>
          </p:cNvPr>
          <p:cNvSpPr txBox="1">
            <a:spLocks/>
          </p:cNvSpPr>
          <p:nvPr/>
        </p:nvSpPr>
        <p:spPr>
          <a:xfrm>
            <a:off x="838200" y="365125"/>
            <a:ext cx="10515600" cy="4852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dirty="0"/>
              <a:t>What is text mining?</a:t>
            </a:r>
          </a:p>
        </p:txBody>
      </p:sp>
      <p:sp>
        <p:nvSpPr>
          <p:cNvPr id="5" name="Inhaltsplatzhalter 2">
            <a:extLst>
              <a:ext uri="{FF2B5EF4-FFF2-40B4-BE49-F238E27FC236}">
                <a16:creationId xmlns:a16="http://schemas.microsoft.com/office/drawing/2014/main" id="{0797B5D5-AD5E-9197-78EB-413E5AFEB280}"/>
              </a:ext>
            </a:extLst>
          </p:cNvPr>
          <p:cNvSpPr txBox="1">
            <a:spLocks/>
          </p:cNvSpPr>
          <p:nvPr/>
        </p:nvSpPr>
        <p:spPr>
          <a:xfrm>
            <a:off x="838200" y="1311226"/>
            <a:ext cx="10334625" cy="518164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r>
              <a:rPr lang="en-US" sz="2600" dirty="0">
                <a:solidFill>
                  <a:schemeClr val="tx1">
                    <a:lumMod val="85000"/>
                  </a:schemeClr>
                </a:solidFill>
              </a:rPr>
              <a:t>… (also called text data mining or text analytics) is, … a method for drawing out content based on meaning and context from a </a:t>
            </a:r>
            <a:r>
              <a:rPr lang="en-US" sz="2600" b="1" dirty="0">
                <a:solidFill>
                  <a:schemeClr val="tx1">
                    <a:lumMod val="85000"/>
                  </a:schemeClr>
                </a:solidFill>
              </a:rPr>
              <a:t>large body </a:t>
            </a:r>
            <a:r>
              <a:rPr lang="en-US" sz="2600" dirty="0">
                <a:solidFill>
                  <a:schemeClr val="tx1">
                    <a:lumMod val="85000"/>
                  </a:schemeClr>
                </a:solidFill>
              </a:rPr>
              <a:t>(or bodies) </a:t>
            </a:r>
            <a:r>
              <a:rPr lang="en-US" sz="2600" b="1" dirty="0">
                <a:solidFill>
                  <a:schemeClr val="tx1">
                    <a:lumMod val="85000"/>
                  </a:schemeClr>
                </a:solidFill>
              </a:rPr>
              <a:t>of text</a:t>
            </a:r>
            <a:r>
              <a:rPr lang="en-US" sz="2600" dirty="0">
                <a:solidFill>
                  <a:schemeClr val="tx1">
                    <a:lumMod val="85000"/>
                  </a:schemeClr>
                </a:solidFill>
              </a:rPr>
              <a:t>. … it is a </a:t>
            </a:r>
            <a:r>
              <a:rPr lang="en-US" sz="2600" b="1" dirty="0">
                <a:solidFill>
                  <a:schemeClr val="tx1">
                    <a:lumMod val="85000"/>
                  </a:schemeClr>
                </a:solidFill>
              </a:rPr>
              <a:t>method for gathering structured information from unstructured text</a:t>
            </a:r>
            <a:r>
              <a:rPr lang="en-US" sz="2600" dirty="0">
                <a:solidFill>
                  <a:schemeClr val="tx1">
                    <a:lumMod val="85000"/>
                  </a:schemeClr>
                </a:solidFill>
              </a:rPr>
              <a:t>. </a:t>
            </a:r>
          </a:p>
          <a:p>
            <a:pPr algn="l"/>
            <a:r>
              <a:rPr lang="en-GB" sz="1900" dirty="0"/>
              <a:t>Matthew </a:t>
            </a:r>
            <a:r>
              <a:rPr lang="en-GB" sz="1900" dirty="0" err="1"/>
              <a:t>Phillpott</a:t>
            </a:r>
            <a:r>
              <a:rPr lang="en-GB" sz="1900" dirty="0"/>
              <a:t> </a:t>
            </a:r>
            <a:r>
              <a:rPr lang="en-GB" sz="1900" dirty="0">
                <a:hlinkClick r:id="rId3"/>
              </a:rPr>
              <a:t>https://port.sas.ac.uk/mod/book/view.php?id=554</a:t>
            </a:r>
            <a:r>
              <a:rPr lang="en-GB" sz="1900" dirty="0"/>
              <a:t> </a:t>
            </a:r>
            <a:r>
              <a:rPr lang="de-DE" sz="1900" dirty="0">
                <a:latin typeface="Calibri" panose="020F0502020204030204" pitchFamily="34" charset="0"/>
                <a:ea typeface="Calibri" panose="020F0502020204030204" pitchFamily="34" charset="0"/>
                <a:cs typeface="Times New Roman" panose="02020603050405020304" pitchFamily="18" charset="0"/>
              </a:rPr>
              <a:t>(2021/05/09)</a:t>
            </a:r>
          </a:p>
          <a:p>
            <a:pPr algn="l"/>
            <a:endParaRPr lang="en-GB" dirty="0"/>
          </a:p>
          <a:p>
            <a:pPr algn="l">
              <a:lnSpc>
                <a:spcPct val="120000"/>
              </a:lnSpc>
            </a:pPr>
            <a:r>
              <a:rPr lang="en-US" sz="2600" dirty="0">
                <a:solidFill>
                  <a:schemeClr val="tx1">
                    <a:lumMod val="85000"/>
                  </a:schemeClr>
                </a:solidFill>
              </a:rPr>
              <a:t>„… is an artificial intelligence (AI) technology that uses natural language processing (NLP) to transform the free (unstructured) text in documents and databases into normalized, structured data </a:t>
            </a:r>
            <a:r>
              <a:rPr lang="en-US" sz="2600" b="1" dirty="0">
                <a:solidFill>
                  <a:schemeClr val="tx1">
                    <a:lumMod val="85000"/>
                  </a:schemeClr>
                </a:solidFill>
              </a:rPr>
              <a:t>suitable for analysis or to drive machine learning (ML) algorithms</a:t>
            </a:r>
            <a:r>
              <a:rPr lang="en-US" sz="2600" dirty="0">
                <a:solidFill>
                  <a:schemeClr val="tx1">
                    <a:lumMod val="85000"/>
                  </a:schemeClr>
                </a:solidFill>
              </a:rPr>
              <a:t>.“</a:t>
            </a:r>
          </a:p>
          <a:p>
            <a:pPr algn="l"/>
            <a:r>
              <a:rPr lang="de-DE" dirty="0">
                <a:solidFill>
                  <a:srgbClr val="555555"/>
                </a:solidFill>
              </a:rPr>
              <a:t> </a:t>
            </a:r>
            <a:r>
              <a:rPr lang="de-DE" sz="19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tooltip="https://www.linguamatics.com/what-text-mining-text-analytics-and-natural-language-processing"/>
              </a:rPr>
              <a:t>https://www.linguamatics.com/what-text-mining-text-analytics-and-natural-language-processing</a:t>
            </a:r>
            <a:r>
              <a:rPr lang="de-DE" sz="1900" dirty="0">
                <a:latin typeface="Calibri" panose="020F0502020204030204" pitchFamily="34" charset="0"/>
                <a:ea typeface="Calibri" panose="020F0502020204030204" pitchFamily="34" charset="0"/>
                <a:cs typeface="Times New Roman" panose="02020603050405020304" pitchFamily="18" charset="0"/>
              </a:rPr>
              <a:t> (2021/05/09)</a:t>
            </a:r>
          </a:p>
          <a:p>
            <a:pPr algn="l"/>
            <a:endParaRPr lang="de-DE" dirty="0">
              <a:latin typeface="Calibri" panose="020F0502020204030204" pitchFamily="34" charset="0"/>
              <a:ea typeface="Calibri" panose="020F0502020204030204" pitchFamily="34" charset="0"/>
              <a:cs typeface="Times New Roman" panose="02020603050405020304" pitchFamily="18" charset="0"/>
            </a:endParaRPr>
          </a:p>
          <a:p>
            <a:pPr algn="l">
              <a:lnSpc>
                <a:spcPct val="120000"/>
              </a:lnSpc>
            </a:pPr>
            <a:r>
              <a:rPr lang="en-US" sz="2600" dirty="0">
                <a:solidFill>
                  <a:schemeClr val="tx1">
                    <a:lumMod val="85000"/>
                  </a:schemeClr>
                </a:solidFill>
              </a:rPr>
              <a:t>… process of extracting valuable insights, patterns, and knowledge from unstructured text data </a:t>
            </a:r>
            <a:r>
              <a:rPr lang="en-US" sz="2600" b="1" dirty="0">
                <a:solidFill>
                  <a:schemeClr val="tx1">
                    <a:lumMod val="85000"/>
                  </a:schemeClr>
                </a:solidFill>
              </a:rPr>
              <a:t>using computational techniques</a:t>
            </a:r>
            <a:r>
              <a:rPr lang="en-US" sz="2600" dirty="0">
                <a:solidFill>
                  <a:schemeClr val="tx1">
                    <a:lumMod val="85000"/>
                  </a:schemeClr>
                </a:solidFill>
              </a:rPr>
              <a:t>. It involves analyzing large volumes of text to discover meaningful information through methods like natural language processing, </a:t>
            </a:r>
            <a:r>
              <a:rPr lang="en-US" sz="2600" b="1" dirty="0">
                <a:solidFill>
                  <a:schemeClr val="tx1">
                    <a:lumMod val="85000"/>
                  </a:schemeClr>
                </a:solidFill>
              </a:rPr>
              <a:t>statistical analysis</a:t>
            </a:r>
            <a:r>
              <a:rPr lang="en-US" sz="2600" dirty="0">
                <a:solidFill>
                  <a:schemeClr val="tx1">
                    <a:lumMod val="85000"/>
                  </a:schemeClr>
                </a:solidFill>
              </a:rPr>
              <a:t>, and machine learning.</a:t>
            </a:r>
          </a:p>
          <a:p>
            <a:pPr algn="l"/>
            <a:r>
              <a:rPr lang="en-GB" sz="1900" dirty="0">
                <a:solidFill>
                  <a:schemeClr val="tx1">
                    <a:lumMod val="85000"/>
                  </a:schemeClr>
                </a:solidFill>
                <a:hlinkClick r:id="rId5"/>
              </a:rPr>
              <a:t>https://claude.ai/chat/017af4df-7968-4038-b3ed-8b237fc31a03</a:t>
            </a:r>
            <a:r>
              <a:rPr lang="en-GB" sz="1900" dirty="0">
                <a:solidFill>
                  <a:schemeClr val="tx1">
                    <a:lumMod val="85000"/>
                  </a:schemeClr>
                </a:solidFill>
              </a:rPr>
              <a:t> (2024/12/15)</a:t>
            </a:r>
          </a:p>
        </p:txBody>
      </p:sp>
    </p:spTree>
    <p:extLst>
      <p:ext uri="{BB962C8B-B14F-4D97-AF65-F5344CB8AC3E}">
        <p14:creationId xmlns:p14="http://schemas.microsoft.com/office/powerpoint/2010/main" val="95374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 calcmode="lin" valueType="num">
                                      <p:cBhvr additive="base">
                                        <p:cTn id="1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 calcmode="lin" valueType="num">
                                      <p:cBhvr additive="base">
                                        <p:cTn id="2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EAFD-06E3-7B21-D17A-7258ED59F801}"/>
              </a:ext>
            </a:extLst>
          </p:cNvPr>
          <p:cNvSpPr>
            <a:spLocks noGrp="1"/>
          </p:cNvSpPr>
          <p:nvPr>
            <p:ph type="title"/>
          </p:nvPr>
        </p:nvSpPr>
        <p:spPr>
          <a:xfrm>
            <a:off x="838200" y="365125"/>
            <a:ext cx="10515600" cy="612775"/>
          </a:xfrm>
        </p:spPr>
        <p:txBody>
          <a:bodyPr>
            <a:normAutofit/>
          </a:bodyPr>
          <a:lstStyle/>
          <a:p>
            <a:r>
              <a:rPr lang="en-GB" sz="2800" dirty="0"/>
              <a:t>Text mining for advanced scholars II</a:t>
            </a:r>
            <a:endParaRPr lang="de-DE" sz="2800" dirty="0"/>
          </a:p>
        </p:txBody>
      </p:sp>
      <p:graphicFrame>
        <p:nvGraphicFramePr>
          <p:cNvPr id="4" name="Content Placeholder 3">
            <a:extLst>
              <a:ext uri="{FF2B5EF4-FFF2-40B4-BE49-F238E27FC236}">
                <a16:creationId xmlns:a16="http://schemas.microsoft.com/office/drawing/2014/main" id="{50A68882-F29F-A5BD-1890-1C93864FB4F9}"/>
              </a:ext>
            </a:extLst>
          </p:cNvPr>
          <p:cNvGraphicFramePr>
            <a:graphicFrameLocks noGrp="1"/>
          </p:cNvGraphicFramePr>
          <p:nvPr>
            <p:ph idx="1"/>
            <p:extLst>
              <p:ext uri="{D42A27DB-BD31-4B8C-83A1-F6EECF244321}">
                <p14:modId xmlns:p14="http://schemas.microsoft.com/office/powerpoint/2010/main" val="2621820638"/>
              </p:ext>
            </p:extLst>
          </p:nvPr>
        </p:nvGraphicFramePr>
        <p:xfrm>
          <a:off x="838200" y="1774825"/>
          <a:ext cx="10909299" cy="4795520"/>
        </p:xfrm>
        <a:graphic>
          <a:graphicData uri="http://schemas.openxmlformats.org/drawingml/2006/table">
            <a:tbl>
              <a:tblPr firstRow="1" bandRow="1">
                <a:tableStyleId>{5C22544A-7EE6-4342-B048-85BDC9FD1C3A}</a:tableStyleId>
              </a:tblPr>
              <a:tblGrid>
                <a:gridCol w="2736850">
                  <a:extLst>
                    <a:ext uri="{9D8B030D-6E8A-4147-A177-3AD203B41FA5}">
                      <a16:colId xmlns:a16="http://schemas.microsoft.com/office/drawing/2014/main" val="393036533"/>
                    </a:ext>
                  </a:extLst>
                </a:gridCol>
                <a:gridCol w="4536016">
                  <a:extLst>
                    <a:ext uri="{9D8B030D-6E8A-4147-A177-3AD203B41FA5}">
                      <a16:colId xmlns:a16="http://schemas.microsoft.com/office/drawing/2014/main" val="3482489491"/>
                    </a:ext>
                  </a:extLst>
                </a:gridCol>
                <a:gridCol w="3636433">
                  <a:extLst>
                    <a:ext uri="{9D8B030D-6E8A-4147-A177-3AD203B41FA5}">
                      <a16:colId xmlns:a16="http://schemas.microsoft.com/office/drawing/2014/main" val="1847522592"/>
                    </a:ext>
                  </a:extLst>
                </a:gridCol>
              </a:tblGrid>
              <a:tr h="370840">
                <a:tc>
                  <a:txBody>
                    <a:bodyPr/>
                    <a:lstStyle/>
                    <a:p>
                      <a:endParaRPr lang="de-DE" sz="1600" dirty="0"/>
                    </a:p>
                  </a:txBody>
                  <a:tcPr/>
                </a:tc>
                <a:tc>
                  <a:txBody>
                    <a:bodyPr/>
                    <a:lstStyle/>
                    <a:p>
                      <a:r>
                        <a:rPr lang="de-DE" sz="1600" dirty="0"/>
                        <a:t>Windows</a:t>
                      </a:r>
                    </a:p>
                  </a:txBody>
                  <a:tcPr/>
                </a:tc>
                <a:tc>
                  <a:txBody>
                    <a:bodyPr/>
                    <a:lstStyle/>
                    <a:p>
                      <a:r>
                        <a:rPr lang="de-DE" sz="1600" dirty="0"/>
                        <a:t>Linux</a:t>
                      </a:r>
                    </a:p>
                  </a:txBody>
                  <a:tcPr/>
                </a:tc>
                <a:extLst>
                  <a:ext uri="{0D108BD9-81ED-4DB2-BD59-A6C34878D82A}">
                    <a16:rowId xmlns:a16="http://schemas.microsoft.com/office/drawing/2014/main" val="3950600905"/>
                  </a:ext>
                </a:extLst>
              </a:tr>
              <a:tr h="370840">
                <a:tc>
                  <a:txBody>
                    <a:bodyPr/>
                    <a:lstStyle/>
                    <a:p>
                      <a:r>
                        <a:rPr lang="de-DE" sz="1600" dirty="0"/>
                        <a:t>System </a:t>
                      </a:r>
                      <a:r>
                        <a:rPr lang="en-AU" sz="1600" noProof="0" dirty="0" err="1"/>
                        <a:t>prerequistes</a:t>
                      </a:r>
                      <a:endParaRPr lang="en-AU" sz="16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Windows Subsystem </a:t>
                      </a:r>
                      <a:r>
                        <a:rPr lang="de-DE" sz="1600" dirty="0" err="1"/>
                        <a:t>for</a:t>
                      </a:r>
                      <a:r>
                        <a:rPr lang="de-DE" sz="1600" dirty="0"/>
                        <a:t> Linux (WSL)</a:t>
                      </a:r>
                    </a:p>
                    <a:p>
                      <a:r>
                        <a:rPr lang="de-DE" sz="1600" dirty="0" err="1"/>
                        <a:t>Git</a:t>
                      </a:r>
                      <a:r>
                        <a:rPr lang="de-DE" sz="1600" dirty="0"/>
                        <a:t> </a:t>
                      </a:r>
                    </a:p>
                  </a:txBody>
                  <a:tcPr/>
                </a:tc>
                <a:tc>
                  <a:txBody>
                    <a:bodyPr/>
                    <a:lstStyle/>
                    <a:p>
                      <a:endParaRPr lang="de-DE" sz="1600" dirty="0"/>
                    </a:p>
                  </a:txBody>
                  <a:tcPr/>
                </a:tc>
                <a:extLst>
                  <a:ext uri="{0D108BD9-81ED-4DB2-BD59-A6C34878D82A}">
                    <a16:rowId xmlns:a16="http://schemas.microsoft.com/office/drawing/2014/main" val="92365264"/>
                  </a:ext>
                </a:extLst>
              </a:tr>
              <a:tr h="194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err="1"/>
                        <a:t>Programming</a:t>
                      </a:r>
                      <a:r>
                        <a:rPr lang="de-DE" sz="1600" dirty="0"/>
                        <a:t> </a:t>
                      </a:r>
                      <a:r>
                        <a:rPr lang="de-DE" sz="1600" dirty="0" err="1"/>
                        <a:t>languages</a:t>
                      </a:r>
                      <a:r>
                        <a:rPr lang="de-DE" sz="1600" dirty="0"/>
                        <a:t>:</a:t>
                      </a:r>
                    </a:p>
                    <a:p>
                      <a:endParaRPr lang="de-DE" sz="1600" dirty="0"/>
                    </a:p>
                  </a:txBody>
                  <a:tcPr/>
                </a:tc>
                <a:tc>
                  <a:txBody>
                    <a:bodyPr/>
                    <a:lstStyle/>
                    <a:p>
                      <a:r>
                        <a:rPr lang="de-DE" sz="1600" dirty="0"/>
                        <a:t>Python, R, Java</a:t>
                      </a:r>
                    </a:p>
                  </a:txBody>
                  <a:tcPr/>
                </a:tc>
                <a:tc>
                  <a:txBody>
                    <a:bodyPr/>
                    <a:lstStyle/>
                    <a:p>
                      <a:r>
                        <a:rPr lang="de-DE" sz="1600" dirty="0"/>
                        <a:t>Python, R, Java</a:t>
                      </a:r>
                    </a:p>
                  </a:txBody>
                  <a:tcPr/>
                </a:tc>
                <a:extLst>
                  <a:ext uri="{0D108BD9-81ED-4DB2-BD59-A6C34878D82A}">
                    <a16:rowId xmlns:a16="http://schemas.microsoft.com/office/drawing/2014/main" val="2469942460"/>
                  </a:ext>
                </a:extLst>
              </a:tr>
              <a:tr h="370840">
                <a:tc>
                  <a:txBody>
                    <a:bodyPr/>
                    <a:lstStyle/>
                    <a:p>
                      <a:r>
                        <a:rPr lang="de-DE" sz="1600" dirty="0"/>
                        <a:t>Integrated Development Environment (IDE)</a:t>
                      </a:r>
                    </a:p>
                  </a:txBody>
                  <a:tcPr/>
                </a:tc>
                <a:tc>
                  <a:txBody>
                    <a:bodyPr/>
                    <a:lstStyle/>
                    <a:p>
                      <a:r>
                        <a:rPr lang="de-DE" sz="1600" dirty="0"/>
                        <a:t>VS Code, R Studio</a:t>
                      </a:r>
                    </a:p>
                  </a:txBody>
                  <a:tcPr/>
                </a:tc>
                <a:tc>
                  <a:txBody>
                    <a:bodyPr/>
                    <a:lstStyle/>
                    <a:p>
                      <a:r>
                        <a:rPr lang="de-DE" sz="1600" dirty="0" err="1"/>
                        <a:t>PyCharm</a:t>
                      </a:r>
                      <a:r>
                        <a:rPr lang="de-DE" sz="1600" dirty="0"/>
                        <a:t>, </a:t>
                      </a:r>
                      <a:r>
                        <a:rPr lang="de-DE" sz="1600" dirty="0" err="1"/>
                        <a:t>IntelliJ</a:t>
                      </a:r>
                      <a:r>
                        <a:rPr lang="de-DE" sz="1600" dirty="0"/>
                        <a:t>, VS Code, R Studio</a:t>
                      </a:r>
                    </a:p>
                  </a:txBody>
                  <a:tcPr/>
                </a:tc>
                <a:extLst>
                  <a:ext uri="{0D108BD9-81ED-4DB2-BD59-A6C34878D82A}">
                    <a16:rowId xmlns:a16="http://schemas.microsoft.com/office/drawing/2014/main" val="3077931540"/>
                  </a:ext>
                </a:extLst>
              </a:tr>
              <a:tr h="170815">
                <a:tc>
                  <a:txBody>
                    <a:bodyPr/>
                    <a:lstStyle/>
                    <a:p>
                      <a:r>
                        <a:rPr lang="de-DE" sz="1600" dirty="0"/>
                        <a:t>XML-Editor</a:t>
                      </a:r>
                    </a:p>
                  </a:txBody>
                  <a:tcPr/>
                </a:tc>
                <a:tc>
                  <a:txBody>
                    <a:bodyPr/>
                    <a:lstStyle/>
                    <a:p>
                      <a:r>
                        <a:rPr lang="de-DE" sz="1600" dirty="0"/>
                        <a:t>Notepad++ </a:t>
                      </a:r>
                      <a:r>
                        <a:rPr lang="de-DE" sz="1600" dirty="0" err="1"/>
                        <a:t>with</a:t>
                      </a:r>
                      <a:r>
                        <a:rPr lang="de-DE" sz="1600" dirty="0"/>
                        <a:t> </a:t>
                      </a:r>
                      <a:r>
                        <a:rPr lang="de-DE" sz="1600" dirty="0" err="1"/>
                        <a:t>extensions</a:t>
                      </a:r>
                      <a:r>
                        <a:rPr lang="de-DE" sz="1600" dirty="0"/>
                        <a:t>;</a:t>
                      </a:r>
                    </a:p>
                    <a:p>
                      <a:r>
                        <a:rPr lang="de-DE" sz="1600" dirty="0" err="1"/>
                        <a:t>Oxygenxml</a:t>
                      </a:r>
                      <a:r>
                        <a:rPr lang="de-DE" sz="1600" dirty="0"/>
                        <a:t> (</a:t>
                      </a:r>
                      <a:r>
                        <a:rPr lang="de-DE" sz="1600" dirty="0" err="1"/>
                        <a:t>paid</a:t>
                      </a:r>
                      <a:r>
                        <a:rPr lang="de-DE" sz="1600" dirty="0"/>
                        <a:t>)</a:t>
                      </a:r>
                    </a:p>
                  </a:txBody>
                  <a:tcPr/>
                </a:tc>
                <a:tc>
                  <a:txBody>
                    <a:bodyPr/>
                    <a:lstStyle/>
                    <a:p>
                      <a:r>
                        <a:rPr lang="de-DE" sz="1600" dirty="0"/>
                        <a:t>Notepad++ </a:t>
                      </a:r>
                      <a:r>
                        <a:rPr lang="de-DE" sz="1600" dirty="0" err="1"/>
                        <a:t>with</a:t>
                      </a:r>
                      <a:r>
                        <a:rPr lang="de-DE" sz="1600" dirty="0"/>
                        <a:t> </a:t>
                      </a:r>
                      <a:r>
                        <a:rPr lang="de-DE" sz="1600" dirty="0" err="1"/>
                        <a:t>extensions</a:t>
                      </a:r>
                      <a:r>
                        <a:rPr lang="de-DE" sz="1600" dirty="0"/>
                        <a:t>;</a:t>
                      </a:r>
                    </a:p>
                    <a:p>
                      <a:r>
                        <a:rPr lang="de-DE" sz="1600" dirty="0" err="1"/>
                        <a:t>Oxygenxml</a:t>
                      </a:r>
                      <a:r>
                        <a:rPr lang="de-DE" sz="1600" dirty="0"/>
                        <a:t> (</a:t>
                      </a:r>
                      <a:r>
                        <a:rPr lang="de-DE" sz="1600" dirty="0" err="1"/>
                        <a:t>paid</a:t>
                      </a:r>
                      <a:r>
                        <a:rPr lang="de-DE" sz="1600" dirty="0"/>
                        <a:t>)</a:t>
                      </a:r>
                    </a:p>
                  </a:txBody>
                  <a:tcPr/>
                </a:tc>
                <a:extLst>
                  <a:ext uri="{0D108BD9-81ED-4DB2-BD59-A6C34878D82A}">
                    <a16:rowId xmlns:a16="http://schemas.microsoft.com/office/drawing/2014/main" val="2133907105"/>
                  </a:ext>
                </a:extLst>
              </a:tr>
              <a:tr h="370840">
                <a:tc>
                  <a:txBody>
                    <a:bodyPr/>
                    <a:lstStyle/>
                    <a:p>
                      <a:r>
                        <a:rPr lang="de-DE" sz="1600" dirty="0"/>
                        <a:t>Text </a:t>
                      </a:r>
                      <a:r>
                        <a:rPr lang="de-DE" sz="1600" dirty="0" err="1"/>
                        <a:t>processing</a:t>
                      </a:r>
                      <a:endParaRPr lang="de-DE" sz="1600" dirty="0"/>
                    </a:p>
                  </a:txBody>
                  <a:tcPr/>
                </a:tc>
                <a:tc>
                  <a:txBody>
                    <a:bodyPr/>
                    <a:lstStyle/>
                    <a:p>
                      <a:r>
                        <a:rPr lang="de-DE" sz="1600" dirty="0"/>
                        <a:t>NLTK, CLTK, </a:t>
                      </a:r>
                      <a:r>
                        <a:rPr lang="de-DE" sz="1600" dirty="0" err="1"/>
                        <a:t>Spacy</a:t>
                      </a:r>
                      <a:r>
                        <a:rPr lang="de-DE" sz="1600" dirty="0"/>
                        <a:t>, Regular </a:t>
                      </a:r>
                      <a:r>
                        <a:rPr lang="de-DE" sz="1600" dirty="0" err="1"/>
                        <a:t>Expressions</a:t>
                      </a:r>
                      <a:endParaRPr lang="de-DE" sz="1600" dirty="0"/>
                    </a:p>
                    <a:p>
                      <a:r>
                        <a:rPr lang="de-DE" sz="1600" dirty="0"/>
                        <a:t>Open </a:t>
                      </a:r>
                      <a:r>
                        <a:rPr lang="de-DE" sz="1600" dirty="0" err="1"/>
                        <a:t>refine</a:t>
                      </a:r>
                      <a:r>
                        <a:rPr lang="de-DE" sz="1600" dirty="0"/>
                        <a:t> / </a:t>
                      </a:r>
                      <a:r>
                        <a:rPr lang="de-DE" sz="1600" dirty="0" err="1"/>
                        <a:t>for</a:t>
                      </a:r>
                      <a:r>
                        <a:rPr lang="de-DE" sz="1600" dirty="0"/>
                        <a:t> R: </a:t>
                      </a:r>
                      <a:r>
                        <a:rPr lang="de-DE" sz="1600" dirty="0" err="1"/>
                        <a:t>tm</a:t>
                      </a:r>
                      <a:r>
                        <a:rPr lang="de-DE" sz="1600" dirty="0"/>
                        <a:t>, </a:t>
                      </a:r>
                      <a:r>
                        <a:rPr lang="de-DE" sz="1600" dirty="0" err="1"/>
                        <a:t>text</a:t>
                      </a:r>
                      <a:r>
                        <a:rPr lang="de-DE" sz="1600" dirty="0"/>
                        <a:t>, </a:t>
                      </a:r>
                      <a:r>
                        <a:rPr lang="de-DE" sz="1600" dirty="0" err="1"/>
                        <a:t>snowballC</a:t>
                      </a:r>
                      <a:r>
                        <a:rPr lang="de-DE" sz="1600" dirty="0"/>
                        <a:t>, </a:t>
                      </a:r>
                    </a:p>
                  </a:txBody>
                  <a:tcPr/>
                </a:tc>
                <a:tc>
                  <a:txBody>
                    <a:bodyPr/>
                    <a:lstStyle/>
                    <a:p>
                      <a:r>
                        <a:rPr lang="de-DE" sz="1600" dirty="0"/>
                        <a:t>As </a:t>
                      </a:r>
                      <a:r>
                        <a:rPr lang="de-DE" sz="1600" dirty="0" err="1"/>
                        <a:t>windows</a:t>
                      </a:r>
                      <a:endParaRPr lang="de-DE" sz="1600" dirty="0"/>
                    </a:p>
                  </a:txBody>
                  <a:tcPr/>
                </a:tc>
                <a:extLst>
                  <a:ext uri="{0D108BD9-81ED-4DB2-BD59-A6C34878D82A}">
                    <a16:rowId xmlns:a16="http://schemas.microsoft.com/office/drawing/2014/main" val="3846962155"/>
                  </a:ext>
                </a:extLst>
              </a:tr>
              <a:tr h="370840">
                <a:tc>
                  <a:txBody>
                    <a:bodyPr/>
                    <a:lstStyle/>
                    <a:p>
                      <a:pPr marL="0" algn="l" defTabSz="914400" rtl="0" eaLnBrk="1" latinLnBrk="0" hangingPunct="1"/>
                      <a:r>
                        <a:rPr lang="de-DE" sz="1600" kern="1200" dirty="0" err="1">
                          <a:solidFill>
                            <a:schemeClr val="dk1"/>
                          </a:solidFill>
                          <a:latin typeface="+mn-lt"/>
                          <a:ea typeface="+mn-ea"/>
                          <a:cs typeface="+mn-cs"/>
                        </a:rPr>
                        <a:t>Vectorization</a:t>
                      </a:r>
                      <a:r>
                        <a:rPr lang="de-DE" sz="1600" kern="1200" dirty="0">
                          <a:solidFill>
                            <a:schemeClr val="dk1"/>
                          </a:solidFill>
                          <a:latin typeface="+mn-lt"/>
                          <a:ea typeface="+mn-ea"/>
                          <a:cs typeface="+mn-cs"/>
                        </a:rPr>
                        <a:t>/Encoding</a:t>
                      </a:r>
                    </a:p>
                  </a:txBody>
                  <a:tcPr/>
                </a:tc>
                <a:tc>
                  <a:txBody>
                    <a:bodyPr/>
                    <a:lstStyle/>
                    <a:p>
                      <a:r>
                        <a:rPr lang="de-DE" sz="1600" dirty="0" err="1"/>
                        <a:t>Matlibplot</a:t>
                      </a:r>
                      <a:r>
                        <a:rPr lang="de-DE" sz="1600" dirty="0"/>
                        <a:t>, </a:t>
                      </a:r>
                      <a:r>
                        <a:rPr lang="de-DE" sz="1600" dirty="0" err="1"/>
                        <a:t>seaborn</a:t>
                      </a:r>
                      <a:r>
                        <a:rPr lang="de-DE" sz="1600" dirty="0"/>
                        <a:t>, </a:t>
                      </a:r>
                      <a:r>
                        <a:rPr lang="de-DE" sz="1600" dirty="0" err="1"/>
                        <a:t>pyLDAvis</a:t>
                      </a:r>
                      <a:r>
                        <a:rPr lang="de-DE" sz="1600" dirty="0"/>
                        <a:t> / </a:t>
                      </a:r>
                      <a:r>
                        <a:rPr lang="de-DE" sz="1600" dirty="0" err="1"/>
                        <a:t>for</a:t>
                      </a:r>
                      <a:r>
                        <a:rPr lang="de-DE" sz="1600" dirty="0"/>
                        <a:t> R: </a:t>
                      </a:r>
                      <a:r>
                        <a:rPr lang="de-DE" sz="1600" dirty="0" err="1"/>
                        <a:t>wordcloud</a:t>
                      </a:r>
                      <a:r>
                        <a:rPr lang="de-DE" sz="1600" dirty="0"/>
                        <a:t>, ggplot2</a:t>
                      </a:r>
                    </a:p>
                  </a:txBody>
                  <a:tcPr/>
                </a:tc>
                <a:tc>
                  <a:txBody>
                    <a:bodyPr/>
                    <a:lstStyle/>
                    <a:p>
                      <a:r>
                        <a:rPr lang="de-DE" sz="1600" dirty="0"/>
                        <a:t>As </a:t>
                      </a:r>
                      <a:r>
                        <a:rPr lang="de-DE" sz="1600" dirty="0" err="1"/>
                        <a:t>windows</a:t>
                      </a:r>
                      <a:r>
                        <a:rPr lang="de-DE" sz="1600" dirty="0"/>
                        <a:t> </a:t>
                      </a:r>
                    </a:p>
                  </a:txBody>
                  <a:tcPr/>
                </a:tc>
                <a:extLst>
                  <a:ext uri="{0D108BD9-81ED-4DB2-BD59-A6C34878D82A}">
                    <a16:rowId xmlns:a16="http://schemas.microsoft.com/office/drawing/2014/main" val="3578796070"/>
                  </a:ext>
                </a:extLst>
              </a:tr>
              <a:tr h="370840">
                <a:tc>
                  <a:txBody>
                    <a:bodyPr/>
                    <a:lstStyle/>
                    <a:p>
                      <a:pPr marL="0" algn="l" defTabSz="914400" rtl="0" eaLnBrk="1" latinLnBrk="0" hangingPunct="1"/>
                      <a:r>
                        <a:rPr lang="de-DE" sz="1600" kern="1200" dirty="0" err="1">
                          <a:solidFill>
                            <a:schemeClr val="dk1"/>
                          </a:solidFill>
                          <a:latin typeface="+mn-lt"/>
                          <a:ea typeface="+mn-ea"/>
                          <a:cs typeface="+mn-cs"/>
                        </a:rPr>
                        <a:t>Advanced</a:t>
                      </a:r>
                      <a:r>
                        <a:rPr lang="de-DE" sz="1600" kern="1200" dirty="0">
                          <a:solidFill>
                            <a:schemeClr val="dk1"/>
                          </a:solidFill>
                          <a:latin typeface="+mn-lt"/>
                          <a:ea typeface="+mn-ea"/>
                          <a:cs typeface="+mn-cs"/>
                        </a:rPr>
                        <a:t> NLP</a:t>
                      </a:r>
                    </a:p>
                  </a:txBody>
                  <a:tcPr/>
                </a:tc>
                <a:tc>
                  <a:txBody>
                    <a:bodyPr/>
                    <a:lstStyle/>
                    <a:p>
                      <a:r>
                        <a:rPr lang="de-DE" sz="1600" b="0" dirty="0" err="1"/>
                        <a:t>transformers</a:t>
                      </a:r>
                      <a:r>
                        <a:rPr lang="de-DE" sz="1600" b="0" dirty="0"/>
                        <a:t> (</a:t>
                      </a:r>
                      <a:r>
                        <a:rPr lang="de-DE" sz="1600" b="0" dirty="0" err="1"/>
                        <a:t>Hugging</a:t>
                      </a:r>
                      <a:r>
                        <a:rPr lang="de-DE" sz="1600" b="0" dirty="0"/>
                        <a:t> Face): </a:t>
                      </a:r>
                      <a:r>
                        <a:rPr lang="de-DE" sz="1600" b="0" dirty="0" err="1"/>
                        <a:t>Pre-trained</a:t>
                      </a:r>
                      <a:r>
                        <a:rPr lang="de-DE" sz="1600" b="0" dirty="0"/>
                        <a:t> </a:t>
                      </a:r>
                      <a:r>
                        <a:rPr lang="de-DE" sz="1600" b="0" dirty="0" err="1"/>
                        <a:t>language</a:t>
                      </a:r>
                      <a:r>
                        <a:rPr lang="de-DE" sz="1600" b="0" dirty="0"/>
                        <a:t> </a:t>
                      </a:r>
                      <a:r>
                        <a:rPr lang="de-DE" sz="1600" b="0" dirty="0" err="1"/>
                        <a:t>models</a:t>
                      </a:r>
                      <a:r>
                        <a:rPr lang="de-DE" sz="1600" b="0" dirty="0"/>
                        <a:t> like BERT, GPT.</a:t>
                      </a:r>
                      <a:endParaRPr lang="de-DE" sz="1600" b="0" kern="1200" dirty="0">
                        <a:solidFill>
                          <a:schemeClr val="dk1"/>
                        </a:solidFill>
                        <a:latin typeface="+mn-lt"/>
                        <a:ea typeface="+mn-ea"/>
                        <a:cs typeface="+mn-cs"/>
                      </a:endParaRPr>
                    </a:p>
                  </a:txBody>
                  <a:tcPr/>
                </a:tc>
                <a:tc>
                  <a:txBody>
                    <a:bodyPr/>
                    <a:lstStyle/>
                    <a:p>
                      <a:r>
                        <a:rPr lang="de-DE" sz="1600" dirty="0"/>
                        <a:t>As </a:t>
                      </a:r>
                      <a:r>
                        <a:rPr lang="de-DE" sz="1600" dirty="0" err="1"/>
                        <a:t>windows</a:t>
                      </a:r>
                      <a:endParaRPr lang="de-DE" sz="1600" dirty="0"/>
                    </a:p>
                  </a:txBody>
                  <a:tcPr/>
                </a:tc>
                <a:extLst>
                  <a:ext uri="{0D108BD9-81ED-4DB2-BD59-A6C34878D82A}">
                    <a16:rowId xmlns:a16="http://schemas.microsoft.com/office/drawing/2014/main" val="1853017251"/>
                  </a:ext>
                </a:extLst>
              </a:tr>
              <a:tr h="370840">
                <a:tc>
                  <a:txBody>
                    <a:bodyPr/>
                    <a:lstStyle/>
                    <a:p>
                      <a:pPr marL="0" algn="l" defTabSz="914400" rtl="0" eaLnBrk="1" latinLnBrk="0" hangingPunct="1"/>
                      <a:r>
                        <a:rPr lang="de-DE" sz="1600" dirty="0"/>
                        <a:t>Topic Modeling</a:t>
                      </a:r>
                      <a:endParaRPr lang="de-DE" sz="1600" kern="1200" dirty="0">
                        <a:solidFill>
                          <a:schemeClr val="dk1"/>
                        </a:solidFill>
                        <a:latin typeface="+mn-lt"/>
                        <a:ea typeface="+mn-ea"/>
                        <a:cs typeface="+mn-cs"/>
                      </a:endParaRPr>
                    </a:p>
                  </a:txBody>
                  <a:tcPr/>
                </a:tc>
                <a:tc>
                  <a:txBody>
                    <a:bodyPr/>
                    <a:lstStyle/>
                    <a:p>
                      <a:r>
                        <a:rPr lang="de-DE" sz="1600" b="0" kern="1200" dirty="0">
                          <a:solidFill>
                            <a:schemeClr val="dk1"/>
                          </a:solidFill>
                          <a:latin typeface="+mn-lt"/>
                          <a:ea typeface="+mn-ea"/>
                          <a:cs typeface="+mn-cs"/>
                        </a:rPr>
                        <a:t>Mallet (</a:t>
                      </a:r>
                      <a:r>
                        <a:rPr lang="de-DE" sz="1600" b="0" kern="1200" dirty="0" err="1">
                          <a:solidFill>
                            <a:schemeClr val="dk1"/>
                          </a:solidFill>
                          <a:latin typeface="+mn-lt"/>
                          <a:ea typeface="+mn-ea"/>
                          <a:cs typeface="+mn-cs"/>
                        </a:rPr>
                        <a:t>requires</a:t>
                      </a:r>
                      <a:r>
                        <a:rPr lang="de-DE" sz="1600" b="0" kern="1200" dirty="0">
                          <a:solidFill>
                            <a:schemeClr val="dk1"/>
                          </a:solidFill>
                          <a:latin typeface="+mn-lt"/>
                          <a:ea typeface="+mn-ea"/>
                          <a:cs typeface="+mn-cs"/>
                        </a:rPr>
                        <a:t> Java), </a:t>
                      </a:r>
                      <a:r>
                        <a:rPr lang="de-DE" sz="1600" b="0" kern="1200" dirty="0" err="1">
                          <a:solidFill>
                            <a:schemeClr val="dk1"/>
                          </a:solidFill>
                          <a:latin typeface="+mn-lt"/>
                          <a:ea typeface="+mn-ea"/>
                          <a:cs typeface="+mn-cs"/>
                        </a:rPr>
                        <a:t>gensim</a:t>
                      </a:r>
                      <a:r>
                        <a:rPr lang="de-DE" sz="1600" b="0" kern="1200" dirty="0">
                          <a:solidFill>
                            <a:schemeClr val="dk1"/>
                          </a:solidFill>
                          <a:latin typeface="+mn-lt"/>
                          <a:ea typeface="+mn-ea"/>
                          <a:cs typeface="+mn-cs"/>
                        </a:rPr>
                        <a:t> / </a:t>
                      </a:r>
                      <a:r>
                        <a:rPr lang="de-DE" sz="1600" b="0" kern="1200" dirty="0" err="1">
                          <a:solidFill>
                            <a:schemeClr val="dk1"/>
                          </a:solidFill>
                          <a:latin typeface="+mn-lt"/>
                          <a:ea typeface="+mn-ea"/>
                          <a:cs typeface="+mn-cs"/>
                        </a:rPr>
                        <a:t>for</a:t>
                      </a:r>
                      <a:r>
                        <a:rPr lang="de-DE" sz="1600" b="0" kern="1200" dirty="0">
                          <a:solidFill>
                            <a:schemeClr val="dk1"/>
                          </a:solidFill>
                          <a:latin typeface="+mn-lt"/>
                          <a:ea typeface="+mn-ea"/>
                          <a:cs typeface="+mn-cs"/>
                        </a:rPr>
                        <a:t> R: </a:t>
                      </a:r>
                      <a:r>
                        <a:rPr lang="de-DE" sz="1600" b="0" kern="1200" dirty="0" err="1">
                          <a:solidFill>
                            <a:schemeClr val="dk1"/>
                          </a:solidFill>
                          <a:latin typeface="+mn-lt"/>
                          <a:ea typeface="+mn-ea"/>
                          <a:cs typeface="+mn-cs"/>
                        </a:rPr>
                        <a:t>topicmodels</a:t>
                      </a:r>
                      <a:endParaRPr lang="de-DE" sz="1600" b="0" kern="1200" dirty="0">
                        <a:solidFill>
                          <a:schemeClr val="dk1"/>
                        </a:solidFill>
                        <a:latin typeface="+mn-lt"/>
                        <a:ea typeface="+mn-ea"/>
                        <a:cs typeface="+mn-cs"/>
                      </a:endParaRPr>
                    </a:p>
                  </a:txBody>
                  <a:tcPr/>
                </a:tc>
                <a:tc>
                  <a:txBody>
                    <a:bodyPr/>
                    <a:lstStyle/>
                    <a:p>
                      <a:r>
                        <a:rPr lang="de-DE" sz="1600" dirty="0"/>
                        <a:t>As </a:t>
                      </a:r>
                      <a:r>
                        <a:rPr lang="de-DE" sz="1600" dirty="0" err="1"/>
                        <a:t>windows</a:t>
                      </a:r>
                      <a:endParaRPr lang="de-DE" sz="1600" dirty="0"/>
                    </a:p>
                  </a:txBody>
                  <a:tcPr/>
                </a:tc>
                <a:extLst>
                  <a:ext uri="{0D108BD9-81ED-4DB2-BD59-A6C34878D82A}">
                    <a16:rowId xmlns:a16="http://schemas.microsoft.com/office/drawing/2014/main" val="3799091621"/>
                  </a:ext>
                </a:extLst>
              </a:tr>
            </a:tbl>
          </a:graphicData>
        </a:graphic>
      </p:graphicFrame>
      <p:sp>
        <p:nvSpPr>
          <p:cNvPr id="5" name="TextBox 4">
            <a:extLst>
              <a:ext uri="{FF2B5EF4-FFF2-40B4-BE49-F238E27FC236}">
                <a16:creationId xmlns:a16="http://schemas.microsoft.com/office/drawing/2014/main" id="{F0DAEC8A-EC4E-6CAD-263B-CB6FB9B9CFE8}"/>
              </a:ext>
            </a:extLst>
          </p:cNvPr>
          <p:cNvSpPr txBox="1"/>
          <p:nvPr/>
        </p:nvSpPr>
        <p:spPr>
          <a:xfrm>
            <a:off x="939800" y="1085850"/>
            <a:ext cx="10172700" cy="738664"/>
          </a:xfrm>
          <a:prstGeom prst="rect">
            <a:avLst/>
          </a:prstGeom>
          <a:noFill/>
        </p:spPr>
        <p:txBody>
          <a:bodyPr wrap="square" rtlCol="0">
            <a:spAutoFit/>
          </a:bodyPr>
          <a:lstStyle/>
          <a:p>
            <a:r>
              <a:rPr lang="de-DE" sz="1400" dirty="0"/>
              <a:t>Keep in </a:t>
            </a:r>
            <a:r>
              <a:rPr lang="de-DE" sz="1400" dirty="0" err="1"/>
              <a:t>mind</a:t>
            </a:r>
            <a:r>
              <a:rPr lang="de-DE" sz="1400" dirty="0"/>
              <a:t> </a:t>
            </a:r>
            <a:r>
              <a:rPr lang="de-DE" sz="1400" dirty="0" err="1"/>
              <a:t>that</a:t>
            </a:r>
            <a:r>
              <a:rPr lang="de-DE" sz="1400" dirty="0"/>
              <a:t> </a:t>
            </a:r>
            <a:r>
              <a:rPr lang="de-DE" sz="1400" dirty="0" err="1"/>
              <a:t>the</a:t>
            </a:r>
            <a:r>
              <a:rPr lang="de-DE" sz="1400" dirty="0"/>
              <a:t> </a:t>
            </a:r>
            <a:r>
              <a:rPr lang="de-DE" sz="1400" dirty="0" err="1"/>
              <a:t>versions</a:t>
            </a:r>
            <a:r>
              <a:rPr lang="de-DE" sz="1400" dirty="0"/>
              <a:t> </a:t>
            </a:r>
            <a:r>
              <a:rPr lang="de-DE" sz="1400" dirty="0" err="1"/>
              <a:t>of</a:t>
            </a:r>
            <a:r>
              <a:rPr lang="de-DE" sz="1400" dirty="0"/>
              <a:t> </a:t>
            </a:r>
            <a:r>
              <a:rPr lang="de-DE" sz="1400" dirty="0" err="1"/>
              <a:t>each</a:t>
            </a:r>
            <a:r>
              <a:rPr lang="de-DE" sz="1400" dirty="0"/>
              <a:t> </a:t>
            </a:r>
            <a:r>
              <a:rPr lang="de-DE" sz="1400" dirty="0" err="1"/>
              <a:t>program</a:t>
            </a:r>
            <a:r>
              <a:rPr lang="de-DE" sz="1400" dirty="0"/>
              <a:t> </a:t>
            </a:r>
            <a:r>
              <a:rPr lang="de-DE" sz="1400" dirty="0" err="1"/>
              <a:t>need</a:t>
            </a:r>
            <a:r>
              <a:rPr lang="de-DE" sz="1400" dirty="0"/>
              <a:t> </a:t>
            </a:r>
            <a:r>
              <a:rPr lang="de-DE" sz="1400" dirty="0" err="1"/>
              <a:t>to</a:t>
            </a:r>
            <a:r>
              <a:rPr lang="de-DE" sz="1400" dirty="0"/>
              <a:t> </a:t>
            </a:r>
            <a:r>
              <a:rPr lang="de-DE" sz="1400" dirty="0" err="1"/>
              <a:t>be</a:t>
            </a:r>
            <a:r>
              <a:rPr lang="de-DE" sz="1400" dirty="0"/>
              <a:t> </a:t>
            </a:r>
            <a:r>
              <a:rPr lang="de-DE" sz="1400" dirty="0" err="1"/>
              <a:t>applicable</a:t>
            </a:r>
            <a:r>
              <a:rPr lang="de-DE" sz="1400" dirty="0"/>
              <a:t> </a:t>
            </a:r>
            <a:r>
              <a:rPr lang="de-DE" sz="1400" dirty="0" err="1"/>
              <a:t>for</a:t>
            </a:r>
            <a:r>
              <a:rPr lang="de-DE" sz="1400" dirty="0"/>
              <a:t> </a:t>
            </a:r>
            <a:r>
              <a:rPr lang="de-DE" sz="1400" dirty="0" err="1"/>
              <a:t>each</a:t>
            </a:r>
            <a:r>
              <a:rPr lang="de-DE" sz="1400" dirty="0"/>
              <a:t> </a:t>
            </a:r>
            <a:r>
              <a:rPr lang="de-DE" sz="1400" dirty="0" err="1"/>
              <a:t>other</a:t>
            </a:r>
            <a:r>
              <a:rPr lang="de-DE" sz="1400" dirty="0"/>
              <a:t>, e.g. </a:t>
            </a:r>
            <a:r>
              <a:rPr lang="de-DE" sz="1400" dirty="0" err="1"/>
              <a:t>LatinCy</a:t>
            </a:r>
            <a:r>
              <a:rPr lang="de-DE" sz="1400" dirty="0"/>
              <a:t> </a:t>
            </a:r>
            <a:r>
              <a:rPr lang="de-DE" sz="1400" dirty="0" err="1"/>
              <a:t>requires</a:t>
            </a:r>
            <a:r>
              <a:rPr lang="de-DE" sz="1400" dirty="0"/>
              <a:t> </a:t>
            </a:r>
            <a:r>
              <a:rPr lang="de-DE" sz="1400" dirty="0" err="1"/>
              <a:t>Spacy</a:t>
            </a:r>
            <a:r>
              <a:rPr lang="de-DE" sz="1400" dirty="0"/>
              <a:t> 3.7.5 </a:t>
            </a:r>
            <a:r>
              <a:rPr lang="de-DE" sz="1400" dirty="0" err="1"/>
              <a:t>which</a:t>
            </a:r>
            <a:r>
              <a:rPr lang="de-DE" sz="1400" dirty="0"/>
              <a:t> in turn </a:t>
            </a:r>
            <a:r>
              <a:rPr lang="de-DE" sz="1400" dirty="0" err="1"/>
              <a:t>requires</a:t>
            </a:r>
            <a:r>
              <a:rPr lang="de-DE" sz="1400" dirty="0"/>
              <a:t> Python 3.12.8 </a:t>
            </a:r>
          </a:p>
          <a:p>
            <a:r>
              <a:rPr lang="de-DE" sz="1400" dirty="0"/>
              <a:t>The </a:t>
            </a:r>
            <a:r>
              <a:rPr lang="de-DE" sz="1400" dirty="0" err="1"/>
              <a:t>path</a:t>
            </a:r>
            <a:r>
              <a:rPr lang="de-DE" sz="1400" dirty="0"/>
              <a:t> variables </a:t>
            </a:r>
            <a:r>
              <a:rPr lang="de-DE" sz="1400" dirty="0" err="1"/>
              <a:t>need</a:t>
            </a:r>
            <a:r>
              <a:rPr lang="de-DE" sz="1400" dirty="0"/>
              <a:t> </a:t>
            </a:r>
            <a:r>
              <a:rPr lang="de-DE" sz="1400" dirty="0" err="1"/>
              <a:t>to</a:t>
            </a:r>
            <a:r>
              <a:rPr lang="de-DE" sz="1400" dirty="0"/>
              <a:t> </a:t>
            </a:r>
            <a:r>
              <a:rPr lang="de-DE" sz="1400" dirty="0" err="1"/>
              <a:t>be</a:t>
            </a:r>
            <a:r>
              <a:rPr lang="de-DE" sz="1400" dirty="0"/>
              <a:t> </a:t>
            </a:r>
            <a:r>
              <a:rPr lang="de-DE" sz="1400" dirty="0" err="1"/>
              <a:t>checked</a:t>
            </a:r>
            <a:r>
              <a:rPr lang="de-DE" sz="1400" dirty="0"/>
              <a:t> and </a:t>
            </a:r>
            <a:r>
              <a:rPr lang="de-DE" sz="1400" dirty="0" err="1"/>
              <a:t>if</a:t>
            </a:r>
            <a:r>
              <a:rPr lang="de-DE" sz="1400" dirty="0"/>
              <a:t> </a:t>
            </a:r>
            <a:r>
              <a:rPr lang="de-DE" sz="1400" dirty="0" err="1"/>
              <a:t>needed</a:t>
            </a:r>
            <a:r>
              <a:rPr lang="de-DE" sz="1400" dirty="0"/>
              <a:t> </a:t>
            </a:r>
            <a:r>
              <a:rPr lang="de-DE" sz="1400" dirty="0" err="1"/>
              <a:t>adjusted</a:t>
            </a:r>
            <a:r>
              <a:rPr lang="de-DE" sz="1400" dirty="0"/>
              <a:t>.</a:t>
            </a:r>
          </a:p>
        </p:txBody>
      </p:sp>
    </p:spTree>
    <p:extLst>
      <p:ext uri="{BB962C8B-B14F-4D97-AF65-F5344CB8AC3E}">
        <p14:creationId xmlns:p14="http://schemas.microsoft.com/office/powerpoint/2010/main" val="2759290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B6A5EA-3258-7D13-346F-DFEC04ADBABD}"/>
              </a:ext>
            </a:extLst>
          </p:cNvPr>
          <p:cNvSpPr>
            <a:spLocks noGrp="1"/>
          </p:cNvSpPr>
          <p:nvPr>
            <p:ph type="title"/>
          </p:nvPr>
        </p:nvSpPr>
        <p:spPr>
          <a:xfrm>
            <a:off x="838200" y="1412488"/>
            <a:ext cx="2899189" cy="1906784"/>
          </a:xfrm>
        </p:spPr>
        <p:txBody>
          <a:bodyPr vert="horz" lIns="91440" tIns="45720" rIns="91440" bIns="45720" rtlCol="0" anchor="t">
            <a:normAutofit/>
          </a:bodyPr>
          <a:lstStyle/>
          <a:p>
            <a:r>
              <a:rPr lang="en-US" sz="4000" kern="1200" dirty="0">
                <a:solidFill>
                  <a:srgbClr val="FFFFFF"/>
                </a:solidFill>
                <a:latin typeface="+mj-lt"/>
                <a:ea typeface="+mj-ea"/>
                <a:cs typeface="+mj-cs"/>
              </a:rPr>
              <a:t>Text mining – some last thoughts</a:t>
            </a:r>
          </a:p>
        </p:txBody>
      </p:sp>
      <p:sp>
        <p:nvSpPr>
          <p:cNvPr id="3" name="Content Placeholder 2">
            <a:extLst>
              <a:ext uri="{FF2B5EF4-FFF2-40B4-BE49-F238E27FC236}">
                <a16:creationId xmlns:a16="http://schemas.microsoft.com/office/drawing/2014/main" id="{55EBC729-E4A3-0767-5C21-4A8E435E9E24}"/>
              </a:ext>
            </a:extLst>
          </p:cNvPr>
          <p:cNvSpPr>
            <a:spLocks noGrp="1"/>
          </p:cNvSpPr>
          <p:nvPr>
            <p:ph idx="1"/>
          </p:nvPr>
        </p:nvSpPr>
        <p:spPr>
          <a:xfrm>
            <a:off x="4380855" y="1412488"/>
            <a:ext cx="3427283" cy="5024888"/>
          </a:xfrm>
        </p:spPr>
        <p:txBody>
          <a:bodyPr vert="horz" lIns="91440" tIns="45720" rIns="91440" bIns="45720" rtlCol="0">
            <a:normAutofit lnSpcReduction="10000"/>
          </a:bodyPr>
          <a:lstStyle/>
          <a:p>
            <a:pPr>
              <a:buFont typeface="Wingdings" panose="05000000000000000000" pitchFamily="2" charset="2"/>
              <a:buChar char="Ø"/>
            </a:pPr>
            <a:r>
              <a:rPr lang="en-US" sz="2000" dirty="0"/>
              <a:t>Widens our view on texts  and intertextuality considerably</a:t>
            </a:r>
          </a:p>
          <a:p>
            <a:pPr>
              <a:buFont typeface="Wingdings" panose="05000000000000000000" pitchFamily="2" charset="2"/>
              <a:buChar char="Ø"/>
            </a:pPr>
            <a:r>
              <a:rPr lang="en-US" sz="2000" dirty="0"/>
              <a:t>Outperforms the reading capacity of a single person</a:t>
            </a:r>
          </a:p>
          <a:p>
            <a:pPr>
              <a:buFont typeface="Wingdings" panose="05000000000000000000" pitchFamily="2" charset="2"/>
              <a:buChar char="Ø"/>
            </a:pPr>
            <a:r>
              <a:rPr lang="en-US" sz="2000" dirty="0"/>
              <a:t>Allows comparison at higher levels (up to global level)</a:t>
            </a:r>
          </a:p>
          <a:p>
            <a:pPr>
              <a:buFont typeface="Wingdings" panose="05000000000000000000" pitchFamily="2" charset="2"/>
              <a:buChar char="Ø"/>
            </a:pPr>
            <a:r>
              <a:rPr lang="en-US" sz="2000" dirty="0"/>
              <a:t>Helps to establish source-based general statements</a:t>
            </a:r>
          </a:p>
          <a:p>
            <a:pPr>
              <a:buFont typeface="Wingdings" panose="05000000000000000000" pitchFamily="2" charset="2"/>
              <a:buChar char="Ø"/>
            </a:pPr>
            <a:r>
              <a:rPr lang="en-US" sz="2000" dirty="0"/>
              <a:t>Produces new reusable data, thus enhancing research</a:t>
            </a:r>
          </a:p>
          <a:p>
            <a:pPr>
              <a:buFont typeface="Wingdings" panose="05000000000000000000" pitchFamily="2" charset="2"/>
              <a:buChar char="Ø"/>
            </a:pPr>
            <a:r>
              <a:rPr lang="en-US" sz="2000" dirty="0"/>
              <a:t>AI is not replacing text mining methods on a scientific level</a:t>
            </a:r>
          </a:p>
          <a:p>
            <a:pPr marL="0" indent="0">
              <a:buNone/>
            </a:pPr>
            <a:endParaRPr lang="en-US" sz="2000" dirty="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85F9969-C807-B34A-D04F-EDED9F533F30}"/>
              </a:ext>
            </a:extLst>
          </p:cNvPr>
          <p:cNvSpPr txBox="1"/>
          <p:nvPr/>
        </p:nvSpPr>
        <p:spPr>
          <a:xfrm>
            <a:off x="8451604" y="1412488"/>
            <a:ext cx="3197701" cy="4686560"/>
          </a:xfrm>
          <a:prstGeom prst="rect">
            <a:avLst/>
          </a:prstGeom>
        </p:spPr>
        <p:txBody>
          <a:bodyPr vert="horz" lIns="91440" tIns="45720" rIns="91440" bIns="45720" rtlCol="0">
            <a:normAutofit lnSpcReduction="10000"/>
          </a:bodyPr>
          <a:lstStyle/>
          <a:p>
            <a:pPr marL="342900" indent="-342900" defTabSz="914400">
              <a:lnSpc>
                <a:spcPct val="90000"/>
              </a:lnSpc>
              <a:spcAft>
                <a:spcPts val="600"/>
              </a:spcAft>
              <a:buFont typeface="Wingdings" panose="05000000000000000000" pitchFamily="2" charset="2"/>
              <a:buChar char="Ø"/>
            </a:pPr>
            <a:r>
              <a:rPr lang="en-US" sz="2000" dirty="0"/>
              <a:t>Demands a lot of preprocessing and to learn new tools &amp; techniques</a:t>
            </a:r>
          </a:p>
          <a:p>
            <a:pPr marL="342900" indent="-342900" defTabSz="914400">
              <a:lnSpc>
                <a:spcPct val="90000"/>
              </a:lnSpc>
              <a:spcAft>
                <a:spcPts val="600"/>
              </a:spcAft>
              <a:buFont typeface="Wingdings" panose="05000000000000000000" pitchFamily="2" charset="2"/>
              <a:buChar char="Ø"/>
            </a:pPr>
            <a:r>
              <a:rPr lang="en-US" sz="2000" dirty="0"/>
              <a:t>Requires to learn how to visualize and interpret data</a:t>
            </a:r>
          </a:p>
          <a:p>
            <a:pPr marL="342900" indent="-342900" defTabSz="914400">
              <a:lnSpc>
                <a:spcPct val="90000"/>
              </a:lnSpc>
              <a:spcAft>
                <a:spcPts val="600"/>
              </a:spcAft>
              <a:buFont typeface="Wingdings" panose="05000000000000000000" pitchFamily="2" charset="2"/>
              <a:buChar char="Ø"/>
            </a:pPr>
            <a:r>
              <a:rPr lang="en-US" sz="2000" dirty="0"/>
              <a:t>Danger of getting lost on the way, it does not reduce the workload </a:t>
            </a:r>
          </a:p>
          <a:p>
            <a:pPr marL="342900" indent="-342900" defTabSz="914400">
              <a:lnSpc>
                <a:spcPct val="90000"/>
              </a:lnSpc>
              <a:spcAft>
                <a:spcPts val="600"/>
              </a:spcAft>
              <a:buFont typeface="Wingdings" panose="05000000000000000000" pitchFamily="2" charset="2"/>
              <a:buChar char="Ø"/>
            </a:pPr>
            <a:r>
              <a:rPr lang="en-US" sz="2000" dirty="0"/>
              <a:t>Tools get outdated, need to stay up to date</a:t>
            </a:r>
          </a:p>
          <a:p>
            <a:pPr marL="342900" indent="-342900" defTabSz="914400">
              <a:lnSpc>
                <a:spcPct val="90000"/>
              </a:lnSpc>
              <a:spcAft>
                <a:spcPts val="600"/>
              </a:spcAft>
              <a:buFont typeface="Wingdings" panose="05000000000000000000" pitchFamily="2" charset="2"/>
              <a:buChar char="Ø"/>
            </a:pPr>
            <a:r>
              <a:rPr lang="en-US" sz="2000" dirty="0"/>
              <a:t>Requires a larger historical background knowledge to come to conclusions</a:t>
            </a:r>
          </a:p>
        </p:txBody>
      </p:sp>
    </p:spTree>
    <p:extLst>
      <p:ext uri="{BB962C8B-B14F-4D97-AF65-F5344CB8AC3E}">
        <p14:creationId xmlns:p14="http://schemas.microsoft.com/office/powerpoint/2010/main" val="3318818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A8477D44-DD12-36D3-CE06-C29CCCB9921A}"/>
              </a:ext>
            </a:extLst>
          </p:cNvPr>
          <p:cNvSpPr txBox="1">
            <a:spLocks/>
          </p:cNvSpPr>
          <p:nvPr/>
        </p:nvSpPr>
        <p:spPr>
          <a:xfrm>
            <a:off x="2695698" y="6491816"/>
            <a:ext cx="6858000" cy="35771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sz="900" dirty="0">
              <a:latin typeface="Lelo Regular" panose="020B0003040202000003" pitchFamily="34" charset="0"/>
            </a:endParaRPr>
          </a:p>
        </p:txBody>
      </p:sp>
      <p:sp>
        <p:nvSpPr>
          <p:cNvPr id="8" name="Titel 1">
            <a:extLst>
              <a:ext uri="{FF2B5EF4-FFF2-40B4-BE49-F238E27FC236}">
                <a16:creationId xmlns:a16="http://schemas.microsoft.com/office/drawing/2014/main" id="{D2DEA136-CD37-7884-22F0-0C6DD9E1E5F3}"/>
              </a:ext>
            </a:extLst>
          </p:cNvPr>
          <p:cNvSpPr txBox="1">
            <a:spLocks/>
          </p:cNvSpPr>
          <p:nvPr/>
        </p:nvSpPr>
        <p:spPr>
          <a:xfrm>
            <a:off x="838200" y="365125"/>
            <a:ext cx="10515600" cy="782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t>Data life cycle management</a:t>
            </a:r>
          </a:p>
        </p:txBody>
      </p:sp>
      <p:graphicFrame>
        <p:nvGraphicFramePr>
          <p:cNvPr id="9" name="Diagramm 1">
            <a:extLst>
              <a:ext uri="{FF2B5EF4-FFF2-40B4-BE49-F238E27FC236}">
                <a16:creationId xmlns:a16="http://schemas.microsoft.com/office/drawing/2014/main" id="{D18CE38C-AB4D-EB82-58C4-712E0240316F}"/>
              </a:ext>
            </a:extLst>
          </p:cNvPr>
          <p:cNvGraphicFramePr/>
          <p:nvPr>
            <p:extLst>
              <p:ext uri="{D42A27DB-BD31-4B8C-83A1-F6EECF244321}">
                <p14:modId xmlns:p14="http://schemas.microsoft.com/office/powerpoint/2010/main" val="1496899533"/>
              </p:ext>
            </p:extLst>
          </p:nvPr>
        </p:nvGraphicFramePr>
        <p:xfrm>
          <a:off x="1995120" y="1062592"/>
          <a:ext cx="8362538" cy="5795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Grafik 3" descr="Blaupause Silhouette">
            <a:extLst>
              <a:ext uri="{FF2B5EF4-FFF2-40B4-BE49-F238E27FC236}">
                <a16:creationId xmlns:a16="http://schemas.microsoft.com/office/drawing/2014/main" id="{EEBF8B5C-3CC8-E7BF-0A7C-703355A20E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31257" y="1738338"/>
            <a:ext cx="703964" cy="703964"/>
          </a:xfrm>
          <a:prstGeom prst="rect">
            <a:avLst/>
          </a:prstGeom>
        </p:spPr>
      </p:pic>
      <p:pic>
        <p:nvPicPr>
          <p:cNvPr id="11" name="Grafik 17" descr="Datenbank Silhouette">
            <a:extLst>
              <a:ext uri="{FF2B5EF4-FFF2-40B4-BE49-F238E27FC236}">
                <a16:creationId xmlns:a16="http://schemas.microsoft.com/office/drawing/2014/main" id="{DE3913EF-51D1-265F-A8B1-8F7BA1905D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65422" y="3099221"/>
            <a:ext cx="659557" cy="659557"/>
          </a:xfrm>
          <a:prstGeom prst="rect">
            <a:avLst/>
          </a:prstGeom>
        </p:spPr>
      </p:pic>
      <p:pic>
        <p:nvPicPr>
          <p:cNvPr id="12" name="Grafik 25" descr="Balkendiagramm Silhouette">
            <a:extLst>
              <a:ext uri="{FF2B5EF4-FFF2-40B4-BE49-F238E27FC236}">
                <a16:creationId xmlns:a16="http://schemas.microsoft.com/office/drawing/2014/main" id="{A2560F08-CFAD-6446-73C9-B304269AFBF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4338" y="4470005"/>
            <a:ext cx="783916" cy="783916"/>
          </a:xfrm>
          <a:prstGeom prst="rect">
            <a:avLst/>
          </a:prstGeom>
        </p:spPr>
      </p:pic>
      <p:pic>
        <p:nvPicPr>
          <p:cNvPr id="13" name="Grafik 29" descr="Fernstudium Mathematik Silhouette">
            <a:extLst>
              <a:ext uri="{FF2B5EF4-FFF2-40B4-BE49-F238E27FC236}">
                <a16:creationId xmlns:a16="http://schemas.microsoft.com/office/drawing/2014/main" id="{0FC85EA6-0C22-6059-78D0-2ACBFEA94A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31256" y="4446996"/>
            <a:ext cx="783917" cy="783917"/>
          </a:xfrm>
          <a:prstGeom prst="rect">
            <a:avLst/>
          </a:prstGeom>
        </p:spPr>
      </p:pic>
      <p:pic>
        <p:nvPicPr>
          <p:cNvPr id="14" name="Grafik 33" descr="Lupe Silhouette">
            <a:extLst>
              <a:ext uri="{FF2B5EF4-FFF2-40B4-BE49-F238E27FC236}">
                <a16:creationId xmlns:a16="http://schemas.microsoft.com/office/drawing/2014/main" id="{1C0FE47E-6252-696C-677C-AFF4C14169C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00890" y="3155999"/>
            <a:ext cx="659557" cy="659557"/>
          </a:xfrm>
          <a:prstGeom prst="rect">
            <a:avLst/>
          </a:prstGeom>
        </p:spPr>
      </p:pic>
      <p:pic>
        <p:nvPicPr>
          <p:cNvPr id="15" name="Grafik 35" descr="Recycling Silhouette">
            <a:extLst>
              <a:ext uri="{FF2B5EF4-FFF2-40B4-BE49-F238E27FC236}">
                <a16:creationId xmlns:a16="http://schemas.microsoft.com/office/drawing/2014/main" id="{7DCC1445-0FF2-9156-7569-070B4DCB3C1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74338" y="1768424"/>
            <a:ext cx="619572" cy="619572"/>
          </a:xfrm>
          <a:prstGeom prst="rect">
            <a:avLst/>
          </a:prstGeom>
        </p:spPr>
      </p:pic>
      <p:sp>
        <p:nvSpPr>
          <p:cNvPr id="28" name="Textfeld 40">
            <a:extLst>
              <a:ext uri="{FF2B5EF4-FFF2-40B4-BE49-F238E27FC236}">
                <a16:creationId xmlns:a16="http://schemas.microsoft.com/office/drawing/2014/main" id="{5A554247-EE4D-67BA-02BB-5FA0295750BD}"/>
              </a:ext>
            </a:extLst>
          </p:cNvPr>
          <p:cNvSpPr txBox="1"/>
          <p:nvPr/>
        </p:nvSpPr>
        <p:spPr>
          <a:xfrm>
            <a:off x="8275136" y="1230506"/>
            <a:ext cx="3078664" cy="1015663"/>
          </a:xfrm>
          <a:prstGeom prst="rect">
            <a:avLst/>
          </a:prstGeom>
          <a:noFill/>
        </p:spPr>
        <p:txBody>
          <a:bodyPr wrap="square" rtlCol="0">
            <a:spAutoFit/>
          </a:bodyPr>
          <a:lstStyle/>
          <a:p>
            <a:pPr marL="342900" indent="-342900">
              <a:buFontTx/>
              <a:buChar char="-"/>
            </a:pPr>
            <a:r>
              <a:rPr lang="en-GB" sz="2000" dirty="0"/>
              <a:t>Research question</a:t>
            </a:r>
          </a:p>
          <a:p>
            <a:pPr marL="342900" indent="-342900">
              <a:buFontTx/>
              <a:buChar char="-"/>
            </a:pPr>
            <a:r>
              <a:rPr lang="en-GB" sz="2000" dirty="0"/>
              <a:t>Concept</a:t>
            </a:r>
          </a:p>
          <a:p>
            <a:pPr marL="342900" indent="-342900">
              <a:buFontTx/>
              <a:buChar char="-"/>
            </a:pPr>
            <a:r>
              <a:rPr lang="en-GB" sz="2000" dirty="0"/>
              <a:t>Material (texts)</a:t>
            </a:r>
          </a:p>
        </p:txBody>
      </p:sp>
      <p:sp>
        <p:nvSpPr>
          <p:cNvPr id="29" name="Textfeld 41">
            <a:extLst>
              <a:ext uri="{FF2B5EF4-FFF2-40B4-BE49-F238E27FC236}">
                <a16:creationId xmlns:a16="http://schemas.microsoft.com/office/drawing/2014/main" id="{6A4B1687-BE05-7311-8870-0E92C102F98C}"/>
              </a:ext>
            </a:extLst>
          </p:cNvPr>
          <p:cNvSpPr txBox="1"/>
          <p:nvPr/>
        </p:nvSpPr>
        <p:spPr>
          <a:xfrm>
            <a:off x="8889555" y="3218474"/>
            <a:ext cx="3078664" cy="1323439"/>
          </a:xfrm>
          <a:prstGeom prst="rect">
            <a:avLst/>
          </a:prstGeom>
          <a:noFill/>
        </p:spPr>
        <p:txBody>
          <a:bodyPr wrap="square" rtlCol="0">
            <a:spAutoFit/>
          </a:bodyPr>
          <a:lstStyle/>
          <a:p>
            <a:pPr marL="342900" indent="-342900">
              <a:buFontTx/>
              <a:buChar char="-"/>
            </a:pPr>
            <a:r>
              <a:rPr lang="en-GB" sz="2000" dirty="0"/>
              <a:t>Web scraping</a:t>
            </a:r>
          </a:p>
          <a:p>
            <a:pPr marL="342900" indent="-342900">
              <a:buFontTx/>
              <a:buChar char="-"/>
            </a:pPr>
            <a:r>
              <a:rPr lang="en-GB" sz="2000" dirty="0">
                <a:solidFill>
                  <a:srgbClr val="FFC000"/>
                </a:solidFill>
              </a:rPr>
              <a:t>ATR</a:t>
            </a:r>
            <a:r>
              <a:rPr lang="en-GB" sz="2000" dirty="0"/>
              <a:t> </a:t>
            </a:r>
          </a:p>
          <a:p>
            <a:pPr marL="342900" indent="-342900">
              <a:buFontTx/>
              <a:buChar char="-"/>
            </a:pPr>
            <a:r>
              <a:rPr lang="en-GB" sz="2000" dirty="0"/>
              <a:t>Organize data and</a:t>
            </a:r>
          </a:p>
          <a:p>
            <a:pPr marL="342900" indent="-342900">
              <a:buFontTx/>
              <a:buChar char="-"/>
            </a:pPr>
            <a:r>
              <a:rPr lang="en-GB" sz="2000" dirty="0"/>
              <a:t>Establish a corpus</a:t>
            </a:r>
          </a:p>
        </p:txBody>
      </p:sp>
      <p:sp>
        <p:nvSpPr>
          <p:cNvPr id="30" name="Textfeld 42">
            <a:extLst>
              <a:ext uri="{FF2B5EF4-FFF2-40B4-BE49-F238E27FC236}">
                <a16:creationId xmlns:a16="http://schemas.microsoft.com/office/drawing/2014/main" id="{00E41883-6AAC-DE1B-883F-B33CC9B1AD6C}"/>
              </a:ext>
            </a:extLst>
          </p:cNvPr>
          <p:cNvSpPr txBox="1"/>
          <p:nvPr/>
        </p:nvSpPr>
        <p:spPr>
          <a:xfrm>
            <a:off x="8335078" y="5470088"/>
            <a:ext cx="3723604" cy="1015663"/>
          </a:xfrm>
          <a:prstGeom prst="rect">
            <a:avLst/>
          </a:prstGeom>
          <a:noFill/>
        </p:spPr>
        <p:txBody>
          <a:bodyPr wrap="square" rtlCol="0">
            <a:spAutoFit/>
          </a:bodyPr>
          <a:lstStyle/>
          <a:p>
            <a:pPr marL="342900" indent="-342900">
              <a:buFontTx/>
              <a:buChar char="-"/>
            </a:pPr>
            <a:r>
              <a:rPr lang="en-GB" sz="2000" dirty="0"/>
              <a:t>(Meta)Data cleaning</a:t>
            </a:r>
          </a:p>
          <a:p>
            <a:pPr marL="342900" indent="-342900">
              <a:buFontTx/>
              <a:buChar char="-"/>
            </a:pPr>
            <a:r>
              <a:rPr lang="en-GB" sz="2000" dirty="0"/>
              <a:t>Natural language processing </a:t>
            </a:r>
          </a:p>
          <a:p>
            <a:pPr marL="342900" indent="-342900">
              <a:buFontTx/>
              <a:buChar char="-"/>
            </a:pPr>
            <a:r>
              <a:rPr lang="en-GB" sz="2000" dirty="0"/>
              <a:t>Annotations (e.g. NER)</a:t>
            </a:r>
          </a:p>
        </p:txBody>
      </p:sp>
      <p:sp>
        <p:nvSpPr>
          <p:cNvPr id="31" name="Textfeld 43">
            <a:extLst>
              <a:ext uri="{FF2B5EF4-FFF2-40B4-BE49-F238E27FC236}">
                <a16:creationId xmlns:a16="http://schemas.microsoft.com/office/drawing/2014/main" id="{33A88021-4792-30C0-2C74-4E5259FE4D8B}"/>
              </a:ext>
            </a:extLst>
          </p:cNvPr>
          <p:cNvSpPr txBox="1"/>
          <p:nvPr/>
        </p:nvSpPr>
        <p:spPr>
          <a:xfrm>
            <a:off x="1003310" y="5250976"/>
            <a:ext cx="2625023" cy="1323439"/>
          </a:xfrm>
          <a:prstGeom prst="rect">
            <a:avLst/>
          </a:prstGeom>
          <a:noFill/>
        </p:spPr>
        <p:txBody>
          <a:bodyPr wrap="square" rtlCol="0">
            <a:spAutoFit/>
          </a:bodyPr>
          <a:lstStyle/>
          <a:p>
            <a:pPr marL="342900" indent="-342900">
              <a:buFontTx/>
              <a:buChar char="-"/>
            </a:pPr>
            <a:r>
              <a:rPr lang="en-GB" sz="2000" dirty="0"/>
              <a:t>Data extraction</a:t>
            </a:r>
          </a:p>
          <a:p>
            <a:pPr marL="342900" indent="-342900">
              <a:buFontTx/>
              <a:buChar char="-"/>
            </a:pPr>
            <a:r>
              <a:rPr lang="en-GB" sz="2000" dirty="0"/>
              <a:t>Cooccurrence analysis</a:t>
            </a:r>
          </a:p>
          <a:p>
            <a:pPr marL="342900" indent="-342900">
              <a:buFontTx/>
              <a:buChar char="-"/>
            </a:pPr>
            <a:r>
              <a:rPr lang="en-GB" sz="2000" dirty="0"/>
              <a:t>Visualization</a:t>
            </a:r>
            <a:endParaRPr lang="en-GB" sz="2400" dirty="0"/>
          </a:p>
        </p:txBody>
      </p:sp>
      <p:sp>
        <p:nvSpPr>
          <p:cNvPr id="32" name="Textfeld 43">
            <a:extLst>
              <a:ext uri="{FF2B5EF4-FFF2-40B4-BE49-F238E27FC236}">
                <a16:creationId xmlns:a16="http://schemas.microsoft.com/office/drawing/2014/main" id="{B124BA64-650E-424B-F68F-8A407A10F552}"/>
              </a:ext>
            </a:extLst>
          </p:cNvPr>
          <p:cNvSpPr txBox="1"/>
          <p:nvPr/>
        </p:nvSpPr>
        <p:spPr>
          <a:xfrm>
            <a:off x="384559" y="3045553"/>
            <a:ext cx="2851755" cy="1323439"/>
          </a:xfrm>
          <a:prstGeom prst="rect">
            <a:avLst/>
          </a:prstGeom>
          <a:noFill/>
        </p:spPr>
        <p:txBody>
          <a:bodyPr wrap="square" rtlCol="0">
            <a:spAutoFit/>
          </a:bodyPr>
          <a:lstStyle/>
          <a:p>
            <a:pPr marL="342900" indent="-342900">
              <a:buFontTx/>
              <a:buChar char="-"/>
            </a:pPr>
            <a:r>
              <a:rPr lang="en-GB" sz="2000" dirty="0"/>
              <a:t>Publication of results </a:t>
            </a:r>
          </a:p>
          <a:p>
            <a:pPr marL="342900" indent="-342900">
              <a:buFontTx/>
              <a:buChar char="-"/>
            </a:pPr>
            <a:r>
              <a:rPr lang="en-GB" sz="2000" dirty="0"/>
              <a:t>Publication of data</a:t>
            </a:r>
          </a:p>
          <a:p>
            <a:pPr marL="342900" indent="-342900">
              <a:buFontTx/>
              <a:buChar char="-"/>
            </a:pPr>
            <a:r>
              <a:rPr lang="en-GB" sz="2000" dirty="0"/>
              <a:t>Documentation of decisions</a:t>
            </a:r>
            <a:endParaRPr lang="en-GB" sz="2400" dirty="0"/>
          </a:p>
        </p:txBody>
      </p:sp>
      <p:sp>
        <p:nvSpPr>
          <p:cNvPr id="33" name="Textfeld 43">
            <a:extLst>
              <a:ext uri="{FF2B5EF4-FFF2-40B4-BE49-F238E27FC236}">
                <a16:creationId xmlns:a16="http://schemas.microsoft.com/office/drawing/2014/main" id="{FF3ADC85-F887-8EAC-4950-781179EFE38F}"/>
              </a:ext>
            </a:extLst>
          </p:cNvPr>
          <p:cNvSpPr txBox="1"/>
          <p:nvPr/>
        </p:nvSpPr>
        <p:spPr>
          <a:xfrm>
            <a:off x="707929" y="1219416"/>
            <a:ext cx="3078664" cy="1323439"/>
          </a:xfrm>
          <a:prstGeom prst="rect">
            <a:avLst/>
          </a:prstGeom>
          <a:noFill/>
        </p:spPr>
        <p:txBody>
          <a:bodyPr wrap="square" rtlCol="0">
            <a:spAutoFit/>
          </a:bodyPr>
          <a:lstStyle/>
          <a:p>
            <a:pPr marL="342900" indent="-342900">
              <a:buFontTx/>
              <a:buChar char="-"/>
            </a:pPr>
            <a:r>
              <a:rPr lang="en-GB" sz="2000" dirty="0"/>
              <a:t>Share and retrain ATR models</a:t>
            </a:r>
          </a:p>
          <a:p>
            <a:pPr marL="342900" indent="-342900">
              <a:buFontTx/>
              <a:buChar char="-"/>
            </a:pPr>
            <a:r>
              <a:rPr lang="en-GB" sz="2000" dirty="0"/>
              <a:t>Retrain Preprocessing</a:t>
            </a:r>
          </a:p>
          <a:p>
            <a:pPr marL="342900" indent="-342900">
              <a:buFontTx/>
              <a:buChar char="-"/>
            </a:pPr>
            <a:r>
              <a:rPr lang="en-GB" sz="2000" dirty="0"/>
              <a:t>Improve data </a:t>
            </a:r>
            <a:endParaRPr lang="en-GB" sz="2400" dirty="0"/>
          </a:p>
        </p:txBody>
      </p:sp>
    </p:spTree>
    <p:extLst>
      <p:ext uri="{BB962C8B-B14F-4D97-AF65-F5344CB8AC3E}">
        <p14:creationId xmlns:p14="http://schemas.microsoft.com/office/powerpoint/2010/main" val="232499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2">
            <a:extLst>
              <a:ext uri="{FF2B5EF4-FFF2-40B4-BE49-F238E27FC236}">
                <a16:creationId xmlns:a16="http://schemas.microsoft.com/office/drawing/2014/main" id="{7FCCF819-E72B-1D26-A358-3EF12A37EE29}"/>
              </a:ext>
            </a:extLst>
          </p:cNvPr>
          <p:cNvGraphicFramePr/>
          <p:nvPr>
            <p:extLst>
              <p:ext uri="{D42A27DB-BD31-4B8C-83A1-F6EECF244321}">
                <p14:modId xmlns:p14="http://schemas.microsoft.com/office/powerpoint/2010/main" val="1242604899"/>
              </p:ext>
            </p:extLst>
          </p:nvPr>
        </p:nvGraphicFramePr>
        <p:xfrm>
          <a:off x="3268639" y="177420"/>
          <a:ext cx="9749053" cy="6796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el 1">
            <a:extLst>
              <a:ext uri="{FF2B5EF4-FFF2-40B4-BE49-F238E27FC236}">
                <a16:creationId xmlns:a16="http://schemas.microsoft.com/office/drawing/2014/main" id="{0176459B-7675-51BA-2CA1-072EC1A62C2C}"/>
              </a:ext>
            </a:extLst>
          </p:cNvPr>
          <p:cNvSpPr txBox="1">
            <a:spLocks/>
          </p:cNvSpPr>
          <p:nvPr/>
        </p:nvSpPr>
        <p:spPr>
          <a:xfrm>
            <a:off x="573204" y="957069"/>
            <a:ext cx="1999399" cy="149270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2800" kern="1200" dirty="0">
                <a:solidFill>
                  <a:srgbClr val="FFFFFF"/>
                </a:solidFill>
                <a:latin typeface="+mj-lt"/>
                <a:ea typeface="+mj-ea"/>
                <a:cs typeface="+mj-cs"/>
              </a:rPr>
              <a:t>What is </a:t>
            </a:r>
          </a:p>
          <a:p>
            <a:pPr algn="l">
              <a:spcAft>
                <a:spcPts val="600"/>
              </a:spcAft>
            </a:pPr>
            <a:r>
              <a:rPr lang="en-US" sz="2800" kern="1200" dirty="0">
                <a:solidFill>
                  <a:srgbClr val="FFFFFF"/>
                </a:solidFill>
                <a:latin typeface="+mj-lt"/>
                <a:ea typeface="+mj-ea"/>
                <a:cs typeface="+mj-cs"/>
              </a:rPr>
              <a:t>text mining</a:t>
            </a:r>
          </a:p>
          <a:p>
            <a:pPr algn="l">
              <a:spcAft>
                <a:spcPts val="600"/>
              </a:spcAft>
            </a:pPr>
            <a:r>
              <a:rPr lang="en-US" sz="2800" kern="1200" dirty="0">
                <a:solidFill>
                  <a:srgbClr val="FFFFFF"/>
                </a:solidFill>
                <a:latin typeface="+mj-lt"/>
                <a:ea typeface="+mj-ea"/>
                <a:cs typeface="+mj-cs"/>
              </a:rPr>
              <a:t>good for?</a:t>
            </a:r>
          </a:p>
        </p:txBody>
      </p:sp>
    </p:spTree>
    <p:extLst>
      <p:ext uri="{BB962C8B-B14F-4D97-AF65-F5344CB8AC3E}">
        <p14:creationId xmlns:p14="http://schemas.microsoft.com/office/powerpoint/2010/main" val="2474089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164AED-D8AE-C531-3C45-615848C4D3DA}"/>
              </a:ext>
            </a:extLst>
          </p:cNvPr>
          <p:cNvPicPr>
            <a:picLocks noChangeAspect="1"/>
          </p:cNvPicPr>
          <p:nvPr/>
        </p:nvPicPr>
        <p:blipFill>
          <a:blip r:embed="rId2"/>
          <a:srcRect l="19142" r="19067"/>
          <a:stretch/>
        </p:blipFill>
        <p:spPr>
          <a:xfrm>
            <a:off x="4599294" y="614912"/>
            <a:ext cx="7533565" cy="6110761"/>
          </a:xfrm>
          <a:prstGeom prst="rect">
            <a:avLst/>
          </a:prstGeom>
        </p:spPr>
      </p:pic>
      <p:sp>
        <p:nvSpPr>
          <p:cNvPr id="7" name="TextBox 6">
            <a:extLst>
              <a:ext uri="{FF2B5EF4-FFF2-40B4-BE49-F238E27FC236}">
                <a16:creationId xmlns:a16="http://schemas.microsoft.com/office/drawing/2014/main" id="{B552CE62-5CA2-BE58-90AC-9B9685A54FB4}"/>
              </a:ext>
            </a:extLst>
          </p:cNvPr>
          <p:cNvSpPr txBox="1"/>
          <p:nvPr/>
        </p:nvSpPr>
        <p:spPr>
          <a:xfrm>
            <a:off x="464388" y="2842043"/>
            <a:ext cx="6097904" cy="369332"/>
          </a:xfrm>
          <a:prstGeom prst="rect">
            <a:avLst/>
          </a:prstGeom>
          <a:noFill/>
        </p:spPr>
        <p:txBody>
          <a:bodyPr wrap="square">
            <a:spAutoFit/>
          </a:bodyPr>
          <a:lstStyle/>
          <a:p>
            <a:r>
              <a:rPr lang="de-DE" dirty="0"/>
              <a:t>https://jdmdh.episciences.org/11090</a:t>
            </a:r>
          </a:p>
        </p:txBody>
      </p:sp>
      <p:sp>
        <p:nvSpPr>
          <p:cNvPr id="4" name="Titel 1">
            <a:extLst>
              <a:ext uri="{FF2B5EF4-FFF2-40B4-BE49-F238E27FC236}">
                <a16:creationId xmlns:a16="http://schemas.microsoft.com/office/drawing/2014/main" id="{9916CBF3-F569-6D8C-4678-E5F3BB67CE85}"/>
              </a:ext>
            </a:extLst>
          </p:cNvPr>
          <p:cNvSpPr txBox="1">
            <a:spLocks/>
          </p:cNvSpPr>
          <p:nvPr/>
        </p:nvSpPr>
        <p:spPr>
          <a:xfrm>
            <a:off x="464388" y="936487"/>
            <a:ext cx="4039373" cy="1636116"/>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t>Do text mining and transcriptions go together?</a:t>
            </a:r>
          </a:p>
        </p:txBody>
      </p:sp>
    </p:spTree>
    <p:extLst>
      <p:ext uri="{BB962C8B-B14F-4D97-AF65-F5344CB8AC3E}">
        <p14:creationId xmlns:p14="http://schemas.microsoft.com/office/powerpoint/2010/main" val="319234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62AF5-8695-9E50-DE7A-53DA90082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DDC42F-4666-F4F4-584B-BBA05BE2F6D3}"/>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BB7B51C9-F959-A4C0-D02A-8FAC42C10C1F}"/>
              </a:ext>
            </a:extLst>
          </p:cNvPr>
          <p:cNvSpPr>
            <a:spLocks noGrp="1"/>
          </p:cNvSpPr>
          <p:nvPr>
            <p:ph idx="1"/>
          </p:nvPr>
        </p:nvSpPr>
        <p:spPr/>
        <p:txBody>
          <a:bodyPr/>
          <a:lstStyle/>
          <a:p>
            <a:endParaRPr lang="de-DE" dirty="0"/>
          </a:p>
        </p:txBody>
      </p:sp>
      <p:pic>
        <p:nvPicPr>
          <p:cNvPr id="5" name="Picture 4">
            <a:extLst>
              <a:ext uri="{FF2B5EF4-FFF2-40B4-BE49-F238E27FC236}">
                <a16:creationId xmlns:a16="http://schemas.microsoft.com/office/drawing/2014/main" id="{1F7C552A-9879-5CB6-41C2-C41AF25AA90B}"/>
              </a:ext>
            </a:extLst>
          </p:cNvPr>
          <p:cNvPicPr>
            <a:picLocks noChangeAspect="1"/>
          </p:cNvPicPr>
          <p:nvPr/>
        </p:nvPicPr>
        <p:blipFill>
          <a:blip r:embed="rId2">
            <a:extLst>
              <a:ext uri="{28A0092B-C50C-407E-A947-70E740481C1C}">
                <a14:useLocalDpi xmlns:a14="http://schemas.microsoft.com/office/drawing/2010/main" val="0"/>
              </a:ext>
            </a:extLst>
          </a:blip>
          <a:srcRect b="1622"/>
          <a:stretch/>
        </p:blipFill>
        <p:spPr>
          <a:xfrm>
            <a:off x="357678" y="361434"/>
            <a:ext cx="11221579" cy="6011657"/>
          </a:xfrm>
          <a:prstGeom prst="rect">
            <a:avLst/>
          </a:prstGeom>
        </p:spPr>
      </p:pic>
      <p:sp>
        <p:nvSpPr>
          <p:cNvPr id="6" name="TextBox 5">
            <a:extLst>
              <a:ext uri="{FF2B5EF4-FFF2-40B4-BE49-F238E27FC236}">
                <a16:creationId xmlns:a16="http://schemas.microsoft.com/office/drawing/2014/main" id="{8C5A4AAB-FEF7-99B4-AB39-A051848543E9}"/>
              </a:ext>
            </a:extLst>
          </p:cNvPr>
          <p:cNvSpPr txBox="1"/>
          <p:nvPr/>
        </p:nvSpPr>
        <p:spPr>
          <a:xfrm>
            <a:off x="7006013" y="5530632"/>
            <a:ext cx="4347787" cy="646331"/>
          </a:xfrm>
          <a:prstGeom prst="rect">
            <a:avLst/>
          </a:prstGeom>
          <a:noFill/>
        </p:spPr>
        <p:txBody>
          <a:bodyPr wrap="square">
            <a:spAutoFit/>
          </a:bodyPr>
          <a:lstStyle/>
          <a:p>
            <a:r>
              <a:rPr lang="de-DE" dirty="0">
                <a:solidFill>
                  <a:schemeClr val="bg1"/>
                </a:solidFill>
              </a:rPr>
              <a:t>https://openhumanitiesdata.metajnl.com/articles/10.5334/johd.229</a:t>
            </a:r>
          </a:p>
        </p:txBody>
      </p:sp>
      <p:sp>
        <p:nvSpPr>
          <p:cNvPr id="9" name="TextBox 8">
            <a:extLst>
              <a:ext uri="{FF2B5EF4-FFF2-40B4-BE49-F238E27FC236}">
                <a16:creationId xmlns:a16="http://schemas.microsoft.com/office/drawing/2014/main" id="{8932C28E-413B-CFB4-A7FD-F2FDF290C554}"/>
              </a:ext>
            </a:extLst>
          </p:cNvPr>
          <p:cNvSpPr txBox="1"/>
          <p:nvPr/>
        </p:nvSpPr>
        <p:spPr>
          <a:xfrm>
            <a:off x="494838" y="5721029"/>
            <a:ext cx="6096000" cy="369332"/>
          </a:xfrm>
          <a:prstGeom prst="rect">
            <a:avLst/>
          </a:prstGeom>
          <a:noFill/>
        </p:spPr>
        <p:txBody>
          <a:bodyPr wrap="square">
            <a:spAutoFit/>
          </a:bodyPr>
          <a:lstStyle/>
          <a:p>
            <a:r>
              <a:rPr lang="de-DE" dirty="0">
                <a:solidFill>
                  <a:schemeClr val="bg1"/>
                </a:solidFill>
              </a:rPr>
              <a:t>https://syriaccorpus.org/index.html</a:t>
            </a:r>
          </a:p>
        </p:txBody>
      </p:sp>
    </p:spTree>
    <p:extLst>
      <p:ext uri="{BB962C8B-B14F-4D97-AF65-F5344CB8AC3E}">
        <p14:creationId xmlns:p14="http://schemas.microsoft.com/office/powerpoint/2010/main" val="13694924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2911</Words>
  <Application>Microsoft Office PowerPoint</Application>
  <PresentationFormat>Widescreen</PresentationFormat>
  <Paragraphs>315</Paragraphs>
  <Slides>51</Slides>
  <Notes>14</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AlegreyaSans</vt:lpstr>
      <vt:lpstr>Aptos</vt:lpstr>
      <vt:lpstr>Aptos Display</vt:lpstr>
      <vt:lpstr>Arial</vt:lpstr>
      <vt:lpstr>Calibri</vt:lpstr>
      <vt:lpstr>Lelo</vt:lpstr>
      <vt:lpstr>Lelo Regular</vt:lpstr>
      <vt:lpstr>museo-sans</vt:lpstr>
      <vt:lpstr>Noto Sans</vt:lpstr>
      <vt:lpstr>Times New Roman</vt:lpstr>
      <vt:lpstr>Verdana</vt:lpstr>
      <vt:lpstr>Wingdings</vt:lpstr>
      <vt:lpstr>Office Theme</vt:lpstr>
      <vt:lpstr>What you can do with automatic transcriptions A highly subjective approach</vt:lpstr>
      <vt:lpstr>For which purpose do you create automatic transcriptions? </vt:lpstr>
      <vt:lpstr>Text mining (TM) Textual data mining (TDM) Computational text analysis (CTA) distant reading machine learning Computational historical research Digital Theology, Digital Philology etc.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Try yourself: All you need is a text-file (.txt)  </vt:lpstr>
      <vt:lpstr>Text Mining: Voyant Tools</vt:lpstr>
      <vt:lpstr>Summarizing texts with AI: eg. Claude.ai</vt:lpstr>
      <vt:lpstr>Summarizing texts with AI: eg. Claude.ai</vt:lpstr>
      <vt:lpstr>PowerPoint Presentation</vt:lpstr>
      <vt:lpstr>PowerPoint Presentation</vt:lpstr>
      <vt:lpstr>raw text from Transkribus CMM vs. cleaned text</vt:lpstr>
      <vt:lpstr>PowerPoint Presentation</vt:lpstr>
      <vt:lpstr>PowerPoint Presentation</vt:lpstr>
      <vt:lpstr>Preprocessing steps (semi-automated processes) as part of NLP</vt:lpstr>
      <vt:lpstr>PowerPoint Presentation</vt:lpstr>
      <vt:lpstr>PowerPoint Presentation</vt:lpstr>
      <vt:lpstr>Lemmatized TEI/XML-file of Guillaume d‘Auxerre: Summa de officiis ( with the Frankfurt TTLab Tagger)</vt:lpstr>
      <vt:lpstr>PowerPoint Presentation</vt:lpstr>
      <vt:lpstr>PowerPoint Presentation</vt:lpstr>
      <vt:lpstr>PowerPoint Presentation</vt:lpstr>
      <vt:lpstr>PowerPoint Presentation</vt:lpstr>
      <vt:lpstr>Corpus search results in Nopaque</vt:lpstr>
      <vt:lpstr>PowerPoint Presentation</vt:lpstr>
      <vt:lpstr>PowerPoint Presentation</vt:lpstr>
      <vt:lpstr>PowerPoint Presentation</vt:lpstr>
      <vt:lpstr>PowerPoint Presentation</vt:lpstr>
      <vt:lpstr>PowerPoint Presentation</vt:lpstr>
      <vt:lpstr>Existing databases with text mining tools: CEMA (Paris I, Lamop)</vt:lpstr>
      <vt:lpstr>PowerPoint Presentation</vt:lpstr>
      <vt:lpstr>PowerPoint Presentation</vt:lpstr>
      <vt:lpstr>PowerPoint Presentation</vt:lpstr>
      <vt:lpstr>PowerPoint Presentation</vt:lpstr>
      <vt:lpstr>SPARQL-Query in the Linking Latin Triplestore (SPARQL Protocol and RDF Query Language)</vt:lpstr>
      <vt:lpstr>Text Mining: Linking Latin</vt:lpstr>
      <vt:lpstr>Distant analytics: Identifying clusters of manuscripts method: TF-IDF (Term Frequency – Inverse Document Frequency)  </vt:lpstr>
      <vt:lpstr>Text mining for advanced scholars I</vt:lpstr>
      <vt:lpstr>Text mining for advanced scholars II</vt:lpstr>
      <vt:lpstr>Text mining – some last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Tim Geelhaar</dc:creator>
  <cp:lastModifiedBy>Tim Geelhaar</cp:lastModifiedBy>
  <cp:revision>49</cp:revision>
  <dcterms:created xsi:type="dcterms:W3CDTF">2024-12-04T21:55:56Z</dcterms:created>
  <dcterms:modified xsi:type="dcterms:W3CDTF">2024-12-17T21:48:38Z</dcterms:modified>
</cp:coreProperties>
</file>